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4.jpg" ContentType="image/jpeg"/>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1"/>
  </p:sldMasterIdLst>
  <p:notesMasterIdLst>
    <p:notesMasterId r:id="rId63"/>
  </p:notesMasterIdLst>
  <p:sldIdLst>
    <p:sldId id="256" r:id="rId2"/>
    <p:sldId id="261" r:id="rId3"/>
    <p:sldId id="262" r:id="rId4"/>
    <p:sldId id="263" r:id="rId5"/>
    <p:sldId id="547" r:id="rId6"/>
    <p:sldId id="549" r:id="rId7"/>
    <p:sldId id="550" r:id="rId8"/>
    <p:sldId id="611" r:id="rId9"/>
    <p:sldId id="612" r:id="rId10"/>
    <p:sldId id="614" r:id="rId11"/>
    <p:sldId id="613" r:id="rId12"/>
    <p:sldId id="552" r:id="rId13"/>
    <p:sldId id="553" r:id="rId14"/>
    <p:sldId id="554" r:id="rId15"/>
    <p:sldId id="555" r:id="rId16"/>
    <p:sldId id="593" r:id="rId17"/>
    <p:sldId id="596" r:id="rId18"/>
    <p:sldId id="600" r:id="rId19"/>
    <p:sldId id="601" r:id="rId20"/>
    <p:sldId id="558" r:id="rId21"/>
    <p:sldId id="559" r:id="rId22"/>
    <p:sldId id="560" r:id="rId23"/>
    <p:sldId id="561" r:id="rId24"/>
    <p:sldId id="562" r:id="rId25"/>
    <p:sldId id="563" r:id="rId26"/>
    <p:sldId id="564" r:id="rId27"/>
    <p:sldId id="592" r:id="rId28"/>
    <p:sldId id="565" r:id="rId29"/>
    <p:sldId id="566" r:id="rId30"/>
    <p:sldId id="615" r:id="rId31"/>
    <p:sldId id="556" r:id="rId32"/>
    <p:sldId id="619" r:id="rId33"/>
    <p:sldId id="567" r:id="rId34"/>
    <p:sldId id="568" r:id="rId35"/>
    <p:sldId id="569" r:id="rId36"/>
    <p:sldId id="570" r:id="rId37"/>
    <p:sldId id="571" r:id="rId38"/>
    <p:sldId id="572" r:id="rId39"/>
    <p:sldId id="573" r:id="rId40"/>
    <p:sldId id="574" r:id="rId41"/>
    <p:sldId id="575" r:id="rId42"/>
    <p:sldId id="576" r:id="rId43"/>
    <p:sldId id="577" r:id="rId44"/>
    <p:sldId id="578" r:id="rId45"/>
    <p:sldId id="579" r:id="rId46"/>
    <p:sldId id="580" r:id="rId47"/>
    <p:sldId id="581" r:id="rId48"/>
    <p:sldId id="582" r:id="rId49"/>
    <p:sldId id="583" r:id="rId50"/>
    <p:sldId id="584" r:id="rId51"/>
    <p:sldId id="585" r:id="rId52"/>
    <p:sldId id="586" r:id="rId53"/>
    <p:sldId id="587" r:id="rId54"/>
    <p:sldId id="588" r:id="rId55"/>
    <p:sldId id="589" r:id="rId56"/>
    <p:sldId id="590" r:id="rId57"/>
    <p:sldId id="276" r:id="rId58"/>
    <p:sldId id="616" r:id="rId59"/>
    <p:sldId id="620" r:id="rId60"/>
    <p:sldId id="617" r:id="rId61"/>
    <p:sldId id="618" r:id="rId6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68" autoAdjust="0"/>
  </p:normalViewPr>
  <p:slideViewPr>
    <p:cSldViewPr>
      <p:cViewPr varScale="1">
        <p:scale>
          <a:sx n="103" d="100"/>
          <a:sy n="103" d="100"/>
        </p:scale>
        <p:origin x="182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notesMaster" Target="notesMasters/notesMaster1.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tableStyles" Target="tableStyle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B9D8DDE-BC54-4B7B-8385-C8C5B12E42FB}" type="datetimeFigureOut">
              <a:rPr lang="en-US" smtClean="0"/>
              <a:t>6/2/2022</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01B7486-B28D-4647-9D07-2CB1DAE11269}" type="slidenum">
              <a:rPr lang="en-US" smtClean="0"/>
              <a:t>‹#›</a:t>
            </a:fld>
            <a:endParaRPr lang="en-US"/>
          </a:p>
        </p:txBody>
      </p:sp>
    </p:spTree>
    <p:extLst>
      <p:ext uri="{BB962C8B-B14F-4D97-AF65-F5344CB8AC3E}">
        <p14:creationId xmlns:p14="http://schemas.microsoft.com/office/powerpoint/2010/main" val="524023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1B7486-B28D-4647-9D07-2CB1DAE11269}" type="slidenum">
              <a:rPr lang="en-US" smtClean="0"/>
              <a:t>5</a:t>
            </a:fld>
            <a:endParaRPr lang="en-US"/>
          </a:p>
        </p:txBody>
      </p:sp>
    </p:spTree>
    <p:extLst>
      <p:ext uri="{BB962C8B-B14F-4D97-AF65-F5344CB8AC3E}">
        <p14:creationId xmlns:p14="http://schemas.microsoft.com/office/powerpoint/2010/main" val="219788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1B7486-B28D-4647-9D07-2CB1DAE11269}" type="slidenum">
              <a:rPr lang="en-US" smtClean="0"/>
              <a:t>25</a:t>
            </a:fld>
            <a:endParaRPr lang="en-US"/>
          </a:p>
        </p:txBody>
      </p:sp>
    </p:spTree>
    <p:extLst>
      <p:ext uri="{BB962C8B-B14F-4D97-AF65-F5344CB8AC3E}">
        <p14:creationId xmlns:p14="http://schemas.microsoft.com/office/powerpoint/2010/main" val="160712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1B7486-B28D-4647-9D07-2CB1DAE11269}" type="slidenum">
              <a:rPr lang="en-US" smtClean="0"/>
              <a:t>30</a:t>
            </a:fld>
            <a:endParaRPr lang="en-US"/>
          </a:p>
        </p:txBody>
      </p:sp>
    </p:spTree>
    <p:extLst>
      <p:ext uri="{BB962C8B-B14F-4D97-AF65-F5344CB8AC3E}">
        <p14:creationId xmlns:p14="http://schemas.microsoft.com/office/powerpoint/2010/main" val="3523436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EF29209-1E0F-42AF-9655-A2AA57DB0131}" type="slidenum">
              <a:rPr lang="en-US" sz="1200" b="0">
                <a:latin typeface="Times New Roman" panose="02020603050405020304" pitchFamily="18" charset="0"/>
              </a:rPr>
              <a:pPr/>
              <a:t>31</a:t>
            </a:fld>
            <a:endParaRPr lang="en-US" sz="1200"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3881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1B7486-B28D-4647-9D07-2CB1DAE11269}" type="slidenum">
              <a:rPr lang="en-US" smtClean="0"/>
              <a:t>38</a:t>
            </a:fld>
            <a:endParaRPr lang="en-US"/>
          </a:p>
        </p:txBody>
      </p:sp>
    </p:spTree>
    <p:extLst>
      <p:ext uri="{BB962C8B-B14F-4D97-AF65-F5344CB8AC3E}">
        <p14:creationId xmlns:p14="http://schemas.microsoft.com/office/powerpoint/2010/main" val="279033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449034A-A7E1-4D06-B28F-91E987539FD3}" type="slidenum">
              <a:rPr lang="en-US" sz="1200" b="0">
                <a:latin typeface="Times New Roman" panose="02020603050405020304" pitchFamily="18" charset="0"/>
              </a:rPr>
              <a:pPr/>
              <a:t>43</a:t>
            </a:fld>
            <a:endParaRPr lang="en-US" sz="1200" b="0">
              <a:latin typeface="Times New Roman" panose="02020603050405020304" pitchFamily="18" charset="0"/>
            </a:endParaRPr>
          </a:p>
        </p:txBody>
      </p:sp>
    </p:spTree>
    <p:extLst>
      <p:ext uri="{BB962C8B-B14F-4D97-AF65-F5344CB8AC3E}">
        <p14:creationId xmlns:p14="http://schemas.microsoft.com/office/powerpoint/2010/main" val="127043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1B7486-B28D-4647-9D07-2CB1DAE11269}" type="slidenum">
              <a:rPr lang="en-US" smtClean="0"/>
              <a:t>47</a:t>
            </a:fld>
            <a:endParaRPr lang="en-US"/>
          </a:p>
        </p:txBody>
      </p:sp>
    </p:spTree>
    <p:extLst>
      <p:ext uri="{BB962C8B-B14F-4D97-AF65-F5344CB8AC3E}">
        <p14:creationId xmlns:p14="http://schemas.microsoft.com/office/powerpoint/2010/main" val="404658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6CAE6D2A-EAEF-4761-9DE5-18448382155A}" type="slidenum">
              <a:rPr lang="en-US" sz="1200" b="0">
                <a:latin typeface="Times New Roman" panose="02020603050405020304" pitchFamily="18" charset="0"/>
              </a:rPr>
              <a:pPr/>
              <a:t>49</a:t>
            </a:fld>
            <a:endParaRPr lang="en-US" sz="1200" b="0">
              <a:latin typeface="Times New Roman" panose="02020603050405020304" pitchFamily="18" charset="0"/>
            </a:endParaRPr>
          </a:p>
        </p:txBody>
      </p:sp>
    </p:spTree>
    <p:extLst>
      <p:ext uri="{BB962C8B-B14F-4D97-AF65-F5344CB8AC3E}">
        <p14:creationId xmlns:p14="http://schemas.microsoft.com/office/powerpoint/2010/main" val="359044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https://groww.in/blog/how-is-per-capita-income-calculated</a:t>
            </a:r>
          </a:p>
        </p:txBody>
      </p:sp>
      <p:sp>
        <p:nvSpPr>
          <p:cNvPr id="4" name="Slide Number Placeholder 3"/>
          <p:cNvSpPr>
            <a:spLocks noGrp="1"/>
          </p:cNvSpPr>
          <p:nvPr>
            <p:ph type="sldNum" sz="quarter" idx="10"/>
          </p:nvPr>
        </p:nvSpPr>
        <p:spPr/>
        <p:txBody>
          <a:bodyPr/>
          <a:lstStyle/>
          <a:p>
            <a:fld id="{A01B7486-B28D-4647-9D07-2CB1DAE11269}" type="slidenum">
              <a:rPr lang="en-US" smtClean="0"/>
              <a:t>58</a:t>
            </a:fld>
            <a:endParaRPr lang="en-US"/>
          </a:p>
        </p:txBody>
      </p:sp>
    </p:spTree>
    <p:extLst>
      <p:ext uri="{BB962C8B-B14F-4D97-AF65-F5344CB8AC3E}">
        <p14:creationId xmlns:p14="http://schemas.microsoft.com/office/powerpoint/2010/main" val="19420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1B7486-B28D-4647-9D07-2CB1DAE11269}" type="slidenum">
              <a:rPr lang="en-US" smtClean="0"/>
              <a:t>9</a:t>
            </a:fld>
            <a:endParaRPr lang="en-US"/>
          </a:p>
        </p:txBody>
      </p:sp>
    </p:spTree>
    <p:extLst>
      <p:ext uri="{BB962C8B-B14F-4D97-AF65-F5344CB8AC3E}">
        <p14:creationId xmlns:p14="http://schemas.microsoft.com/office/powerpoint/2010/main" val="130661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1B7486-B28D-4647-9D07-2CB1DAE11269}" type="slidenum">
              <a:rPr lang="en-US" smtClean="0"/>
              <a:t>10</a:t>
            </a:fld>
            <a:endParaRPr lang="en-US"/>
          </a:p>
        </p:txBody>
      </p:sp>
    </p:spTree>
    <p:extLst>
      <p:ext uri="{BB962C8B-B14F-4D97-AF65-F5344CB8AC3E}">
        <p14:creationId xmlns:p14="http://schemas.microsoft.com/office/powerpoint/2010/main" val="90804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F5ECD3B8-DD7E-4690-A37E-12A9F562FC69}" type="slidenum">
              <a:rPr lang="en-US" sz="1200" b="0">
                <a:latin typeface="Times New Roman" panose="02020603050405020304" pitchFamily="18" charset="0"/>
              </a:rPr>
              <a:pPr/>
              <a:t>12</a:t>
            </a:fld>
            <a:endParaRPr lang="en-US" sz="1200" b="0">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0777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D26E061A-5FB3-4CA4-BED3-8AB4E06BE862}" type="slidenum">
              <a:rPr lang="en-US" sz="1200" b="0">
                <a:latin typeface="Times New Roman" panose="02020603050405020304" pitchFamily="18" charset="0"/>
              </a:rPr>
              <a:pPr/>
              <a:t>13</a:t>
            </a:fld>
            <a:endParaRPr lang="en-US" sz="1200" b="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8554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F23A5B03-62A7-4A56-AFC3-6C4D602B3A51}" type="slidenum">
              <a:rPr lang="en-US" sz="1200" b="0">
                <a:latin typeface="Times New Roman" panose="02020603050405020304" pitchFamily="18" charset="0"/>
              </a:rPr>
              <a:pPr/>
              <a:t>14</a:t>
            </a:fld>
            <a:endParaRPr lang="en-US" sz="1200" b="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1793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614FC280-795F-41B4-97C1-BB7276A2A1C3}" type="slidenum">
              <a:rPr lang="en-US" sz="1200" b="0">
                <a:latin typeface="Times New Roman" panose="02020603050405020304" pitchFamily="18" charset="0"/>
              </a:rPr>
              <a:pPr/>
              <a:t>20</a:t>
            </a:fld>
            <a:endParaRPr lang="en-US" sz="1200" b="0">
              <a:latin typeface="Times New Roman" panose="02020603050405020304" pitchFamily="18" charset="0"/>
            </a:endParaRPr>
          </a:p>
        </p:txBody>
      </p:sp>
    </p:spTree>
    <p:extLst>
      <p:ext uri="{BB962C8B-B14F-4D97-AF65-F5344CB8AC3E}">
        <p14:creationId xmlns:p14="http://schemas.microsoft.com/office/powerpoint/2010/main" val="110947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7FB14BEA-15C0-4F95-9821-706E11E934FF}" type="slidenum">
              <a:rPr lang="en-US" sz="1200" b="0">
                <a:latin typeface="Times New Roman" panose="02020603050405020304" pitchFamily="18" charset="0"/>
              </a:rPr>
              <a:pPr/>
              <a:t>21</a:t>
            </a:fld>
            <a:endParaRPr lang="en-US" sz="1200" b="0">
              <a:latin typeface="Times New Roman" panose="02020603050405020304" pitchFamily="18" charset="0"/>
            </a:endParaRPr>
          </a:p>
        </p:txBody>
      </p:sp>
    </p:spTree>
    <p:extLst>
      <p:ext uri="{BB962C8B-B14F-4D97-AF65-F5344CB8AC3E}">
        <p14:creationId xmlns:p14="http://schemas.microsoft.com/office/powerpoint/2010/main" val="106205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9FC3F8F-8E20-4736-B96D-FEA67B37AE0E}" type="slidenum">
              <a:rPr lang="en-US" sz="1200" b="0">
                <a:latin typeface="Times New Roman" panose="02020603050405020304" pitchFamily="18" charset="0"/>
              </a:rPr>
              <a:pPr/>
              <a:t>22</a:t>
            </a:fld>
            <a:endParaRPr lang="en-US" sz="1200" b="0">
              <a:latin typeface="Times New Roman" panose="02020603050405020304" pitchFamily="18" charset="0"/>
            </a:endParaRPr>
          </a:p>
        </p:txBody>
      </p:sp>
    </p:spTree>
    <p:extLst>
      <p:ext uri="{BB962C8B-B14F-4D97-AF65-F5344CB8AC3E}">
        <p14:creationId xmlns:p14="http://schemas.microsoft.com/office/powerpoint/2010/main" val="362189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67429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7458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470567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239891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371123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205095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140628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703189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6685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119930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1803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2239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16762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6452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23483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6/2/2022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50592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7749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6/2/2022</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marL="161290">
              <a:lnSpc>
                <a:spcPts val="1515"/>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79823855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 /><Relationship Id="rId2" Type="http://schemas.openxmlformats.org/officeDocument/2006/relationships/slideLayout" Target="../slideLayouts/slideLayout1.xml" /><Relationship Id="rId1" Type="http://schemas.openxmlformats.org/officeDocument/2006/relationships/tags" Target="../tags/tag1.xml" /></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 /><Relationship Id="rId2" Type="http://schemas.openxmlformats.org/officeDocument/2006/relationships/slideLayout" Target="../slideLayouts/slideLayout2.xml" /><Relationship Id="rId1" Type="http://schemas.openxmlformats.org/officeDocument/2006/relationships/tags" Target="../tags/tag2.xml" /></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 /><Relationship Id="rId2" Type="http://schemas.openxmlformats.org/officeDocument/2006/relationships/slideLayout" Target="../slideLayouts/slideLayout2.xml" /><Relationship Id="rId1" Type="http://schemas.openxmlformats.org/officeDocument/2006/relationships/tags" Target="../tags/tag3.xml" /><Relationship Id="rId5" Type="http://schemas.openxmlformats.org/officeDocument/2006/relationships/image" Target="../media/image16.png" /><Relationship Id="rId4" Type="http://schemas.openxmlformats.org/officeDocument/2006/relationships/audio" Target="../media/audio1.wav" /></Relationships>
</file>

<file path=ppt/slides/_rels/slide15.xml.rels><?xml version="1.0" encoding="UTF-8" standalone="yes"?>
<Relationships xmlns="http://schemas.openxmlformats.org/package/2006/relationships"><Relationship Id="rId2" Type="http://schemas.openxmlformats.org/officeDocument/2006/relationships/image" Target="../media/image17.wmf"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8.wmf"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png" /><Relationship Id="rId7"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Layout" Target="../slideLayouts/slideLayout2.xml" /><Relationship Id="rId6" Type="http://schemas.openxmlformats.org/officeDocument/2006/relationships/image" Target="../media/image7.png" /><Relationship Id="rId11" Type="http://schemas.openxmlformats.org/officeDocument/2006/relationships/image" Target="../media/image12.png" /><Relationship Id="rId5" Type="http://schemas.openxmlformats.org/officeDocument/2006/relationships/image" Target="../media/image6.pn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png"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 /><Relationship Id="rId2" Type="http://schemas.openxmlformats.org/officeDocument/2006/relationships/slideLayout" Target="../slideLayouts/slideLayout2.xml" /><Relationship Id="rId1" Type="http://schemas.openxmlformats.org/officeDocument/2006/relationships/tags" Target="../tags/tag4.xml" /><Relationship Id="rId4" Type="http://schemas.openxmlformats.org/officeDocument/2006/relationships/image" Target="../media/image20.jpeg" /></Relationships>
</file>

<file path=ppt/slides/_rels/slide3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13.xml" /><Relationship Id="rId1" Type="http://schemas.openxmlformats.org/officeDocument/2006/relationships/slideLayout" Target="../slideLayouts/slideLayout6.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38200"/>
            <a:ext cx="7010400" cy="1027845"/>
          </a:xfrm>
          <a:prstGeom prst="rect">
            <a:avLst/>
          </a:prstGeom>
        </p:spPr>
        <p:txBody>
          <a:bodyPr vert="horz" wrap="square" lIns="0" tIns="12065" rIns="0" bIns="0" rtlCol="0">
            <a:spAutoFit/>
          </a:bodyPr>
          <a:lstStyle/>
          <a:p>
            <a:pPr marL="12700">
              <a:lnSpc>
                <a:spcPct val="100000"/>
              </a:lnSpc>
              <a:spcBef>
                <a:spcPts val="95"/>
              </a:spcBef>
            </a:pPr>
            <a:r>
              <a:rPr sz="6600" b="1" i="1" spc="-10" dirty="0">
                <a:latin typeface="Carlito"/>
                <a:cs typeface="Carlito"/>
              </a:rPr>
              <a:t>Macro</a:t>
            </a:r>
            <a:r>
              <a:rPr lang="en-US" sz="6600" b="1" i="1" spc="-30" dirty="0">
                <a:latin typeface="Carlito"/>
                <a:cs typeface="Carlito"/>
              </a:rPr>
              <a:t>e</a:t>
            </a:r>
            <a:r>
              <a:rPr sz="6600" b="1" i="1" spc="-5" dirty="0">
                <a:latin typeface="Carlito"/>
                <a:cs typeface="Carlito"/>
              </a:rPr>
              <a:t>conomics</a:t>
            </a:r>
          </a:p>
        </p:txBody>
      </p:sp>
      <p:sp>
        <p:nvSpPr>
          <p:cNvPr id="3" name="object 3"/>
          <p:cNvSpPr/>
          <p:nvPr/>
        </p:nvSpPr>
        <p:spPr>
          <a:xfrm>
            <a:off x="3200400" y="2971800"/>
            <a:ext cx="5628132" cy="28209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B7CF6A-8BEB-443A-9623-7954C556E1FA}"/>
              </a:ext>
            </a:extLst>
          </p:cNvPr>
          <p:cNvSpPr>
            <a:spLocks noChangeArrowheads="1"/>
          </p:cNvSpPr>
          <p:nvPr/>
        </p:nvSpPr>
        <p:spPr bwMode="auto">
          <a:xfrm>
            <a:off x="457200" y="1066800"/>
            <a:ext cx="7620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Aggregate demand</a:t>
            </a:r>
            <a:r>
              <a:rPr kumimoji="0" lang="en-US" altLang="en-US" sz="1800" b="0" i="0" u="none" strike="noStrike" cap="none" normalizeH="0" baseline="0" dirty="0">
                <a:ln>
                  <a:noFill/>
                </a:ln>
                <a:solidFill>
                  <a:schemeClr val="tx1"/>
                </a:solidFill>
                <a:effectLst/>
                <a:latin typeface="Arial" panose="020B0604020202020204" pitchFamily="34" charset="0"/>
              </a:rPr>
              <a:t> is the amount of total spending on domestic goods and services in an economy.</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downward-sloping </a:t>
            </a:r>
            <a:r>
              <a:rPr kumimoji="0" lang="en-US" altLang="en-US" sz="1800" b="1" i="0" u="none" strike="noStrike" cap="none" normalizeH="0" baseline="0" dirty="0">
                <a:ln>
                  <a:noFill/>
                </a:ln>
                <a:solidFill>
                  <a:schemeClr val="tx1"/>
                </a:solidFill>
                <a:effectLst/>
                <a:latin typeface="Arial" panose="020B0604020202020204" pitchFamily="34" charset="0"/>
              </a:rPr>
              <a:t>aggregate demand curve</a:t>
            </a:r>
            <a:r>
              <a:rPr kumimoji="0" lang="en-US" altLang="en-US" sz="1800" b="0" i="0" u="none" strike="noStrike" cap="none" normalizeH="0" baseline="0" dirty="0">
                <a:ln>
                  <a:noFill/>
                </a:ln>
                <a:solidFill>
                  <a:schemeClr val="tx1"/>
                </a:solidFill>
                <a:effectLst/>
                <a:latin typeface="Arial" panose="020B0604020202020204" pitchFamily="34" charset="0"/>
              </a:rPr>
              <a:t> shows the relationship between the price level for outputs and the quantity of total spending in the economy.</a:t>
            </a:r>
          </a:p>
        </p:txBody>
      </p:sp>
      <p:pic>
        <p:nvPicPr>
          <p:cNvPr id="3" name="Picture 2" descr="Chart, line chart&#10;&#10;Description automatically generated">
            <a:extLst>
              <a:ext uri="{FF2B5EF4-FFF2-40B4-BE49-F238E27FC236}">
                <a16:creationId xmlns:a16="http://schemas.microsoft.com/office/drawing/2014/main" id="{05C07623-A2FD-4C46-8AA7-2A34469CC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200400"/>
            <a:ext cx="3714750" cy="2886075"/>
          </a:xfrm>
          <a:prstGeom prst="rect">
            <a:avLst/>
          </a:prstGeom>
        </p:spPr>
      </p:pic>
    </p:spTree>
    <p:extLst>
      <p:ext uri="{BB962C8B-B14F-4D97-AF65-F5344CB8AC3E}">
        <p14:creationId xmlns:p14="http://schemas.microsoft.com/office/powerpoint/2010/main" val="296767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47AC3-9FFD-4990-8C19-CB692E066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632" y="228600"/>
            <a:ext cx="7788423" cy="6248400"/>
          </a:xfrm>
          <a:prstGeom prst="rect">
            <a:avLst/>
          </a:prstGeom>
        </p:spPr>
      </p:pic>
    </p:spTree>
    <p:extLst>
      <p:ext uri="{BB962C8B-B14F-4D97-AF65-F5344CB8AC3E}">
        <p14:creationId xmlns:p14="http://schemas.microsoft.com/office/powerpoint/2010/main" val="2529433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533400" y="609600"/>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4099" name="Rectangle 16"/>
          <p:cNvSpPr>
            <a:spLocks noGrp="1" noChangeArrowheads="1"/>
          </p:cNvSpPr>
          <p:nvPr>
            <p:ph type="ctrTitle"/>
          </p:nvPr>
        </p:nvSpPr>
        <p:spPr>
          <a:xfrm>
            <a:off x="533400" y="1905000"/>
            <a:ext cx="7851648" cy="1828800"/>
          </a:xfrm>
          <a:ln>
            <a:miter lim="800000"/>
            <a:headEnd/>
            <a:tailEnd/>
          </a:ln>
        </p:spPr>
        <p:txBody>
          <a:bodyPr>
            <a:noAutofit/>
          </a:bodyPr>
          <a:lstStyle/>
          <a:p>
            <a:pPr algn="ctr" eaLnBrk="1" fontAlgn="auto" hangingPunct="1">
              <a:spcAft>
                <a:spcPts val="0"/>
              </a:spcAft>
              <a:defRPr/>
            </a:pPr>
            <a:r>
              <a:rPr lang="en-GB" sz="6600" dirty="0"/>
              <a:t>National Income Terms</a:t>
            </a:r>
            <a:endParaRPr lang="en-US" sz="6600" dirty="0"/>
          </a:p>
        </p:txBody>
      </p:sp>
    </p:spTree>
    <p:custDataLst>
      <p:tags r:id="rId1"/>
    </p:custDataLst>
    <p:extLst>
      <p:ext uri="{BB962C8B-B14F-4D97-AF65-F5344CB8AC3E}">
        <p14:creationId xmlns:p14="http://schemas.microsoft.com/office/powerpoint/2010/main" val="209253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xfrm>
            <a:off x="304800" y="228600"/>
            <a:ext cx="8229600" cy="1143000"/>
          </a:xfrm>
        </p:spPr>
        <p:txBody>
          <a:bodyPr/>
          <a:lstStyle/>
          <a:p>
            <a:pPr eaLnBrk="1" hangingPunct="1"/>
            <a:r>
              <a:rPr lang="en-GB"/>
              <a:t>What is National Income?</a:t>
            </a:r>
          </a:p>
        </p:txBody>
      </p:sp>
      <p:sp>
        <p:nvSpPr>
          <p:cNvPr id="6147" name="Rectangle 5"/>
          <p:cNvSpPr>
            <a:spLocks noGrp="1" noChangeArrowheads="1"/>
          </p:cNvSpPr>
          <p:nvPr>
            <p:ph idx="1"/>
          </p:nvPr>
        </p:nvSpPr>
        <p:spPr>
          <a:xfrm>
            <a:off x="457200" y="1371600"/>
            <a:ext cx="8404225" cy="5181600"/>
          </a:xfrm>
        </p:spPr>
        <p:txBody>
          <a:bodyPr/>
          <a:lstStyle/>
          <a:p>
            <a:pPr eaLnBrk="1" hangingPunct="1"/>
            <a:r>
              <a:rPr lang="en-GB" dirty="0"/>
              <a:t>National income measures the total value of goods and services produced within the economy over a period of time.</a:t>
            </a:r>
          </a:p>
          <a:p>
            <a:pPr eaLnBrk="1" hangingPunct="1"/>
            <a:endParaRPr lang="en-GB" dirty="0"/>
          </a:p>
          <a:p>
            <a:pPr eaLnBrk="1" hangingPunct="1"/>
            <a:r>
              <a:rPr lang="en-GB" dirty="0"/>
              <a:t>National Income can be denoted in different ways with different meaning attached to it. </a:t>
            </a:r>
          </a:p>
          <a:p>
            <a:pPr lvl="1" eaLnBrk="1" hangingPunct="1"/>
            <a:r>
              <a:rPr lang="en-GB" dirty="0"/>
              <a:t>Gross Domestic Product (GDP)</a:t>
            </a:r>
          </a:p>
          <a:p>
            <a:pPr lvl="1" eaLnBrk="1" hangingPunct="1"/>
            <a:r>
              <a:rPr lang="en-GB" dirty="0"/>
              <a:t>Gross National product (GNP)</a:t>
            </a:r>
          </a:p>
          <a:p>
            <a:pPr eaLnBrk="1" hangingPunct="1"/>
            <a:endParaRPr lang="en-GB" dirty="0"/>
          </a:p>
        </p:txBody>
      </p:sp>
    </p:spTree>
    <p:custDataLst>
      <p:tags r:id="rId1"/>
    </p:custDataLst>
    <p:extLst>
      <p:ext uri="{BB962C8B-B14F-4D97-AF65-F5344CB8AC3E}">
        <p14:creationId xmlns:p14="http://schemas.microsoft.com/office/powerpoint/2010/main" val="64239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ox(in)">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box(in)">
                                      <p:cBhvr>
                                        <p:cTn id="12" dur="500"/>
                                        <p:tgtEl>
                                          <p:spTgt spid="61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Effect transition="in" filter="checkerboard(across)">
                                      <p:cBhvr>
                                        <p:cTn id="17" dur="500"/>
                                        <p:tgtEl>
                                          <p:spTgt spid="6147">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6147">
                                            <p:txEl>
                                              <p:pRg st="4" end="4"/>
                                            </p:txEl>
                                          </p:spTgt>
                                        </p:tgtEl>
                                        <p:attrNameLst>
                                          <p:attrName>style.visibility</p:attrName>
                                        </p:attrNameLst>
                                      </p:cBhvr>
                                      <p:to>
                                        <p:strVal val="visible"/>
                                      </p:to>
                                    </p:set>
                                    <p:animEffect transition="in" filter="checkerboard(across)">
                                      <p:cBhvr>
                                        <p:cTn id="20"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0" y="0"/>
            <a:ext cx="7413625" cy="936625"/>
          </a:xfrm>
        </p:spPr>
        <p:txBody>
          <a:bodyPr>
            <a:normAutofit fontScale="90000"/>
          </a:bodyPr>
          <a:lstStyle/>
          <a:p>
            <a:pPr eaLnBrk="1" fontAlgn="auto" hangingPunct="1">
              <a:spcAft>
                <a:spcPts val="0"/>
              </a:spcAft>
              <a:defRPr/>
            </a:pPr>
            <a:r>
              <a:rPr lang="en-GB"/>
              <a:t>Gross Domestic Product (GDP)</a:t>
            </a:r>
          </a:p>
        </p:txBody>
      </p:sp>
      <p:sp>
        <p:nvSpPr>
          <p:cNvPr id="7171" name="Rectangle 5"/>
          <p:cNvSpPr>
            <a:spLocks noGrp="1" noChangeArrowheads="1"/>
          </p:cNvSpPr>
          <p:nvPr>
            <p:ph idx="1"/>
          </p:nvPr>
        </p:nvSpPr>
        <p:spPr>
          <a:xfrm>
            <a:off x="3706812" y="1219200"/>
            <a:ext cx="5257800" cy="4419600"/>
          </a:xfrm>
        </p:spPr>
        <p:txBody>
          <a:bodyPr>
            <a:normAutofit/>
          </a:bodyPr>
          <a:lstStyle/>
          <a:p>
            <a:pPr marL="274320" indent="-274320" eaLnBrk="1" fontAlgn="auto" hangingPunct="1">
              <a:spcAft>
                <a:spcPts val="0"/>
              </a:spcAft>
              <a:buClr>
                <a:schemeClr val="accent3"/>
              </a:buClr>
              <a:buFont typeface="Wingdings 2"/>
              <a:buChar char=""/>
              <a:defRPr/>
            </a:pPr>
            <a:r>
              <a:rPr lang="en-GB" dirty="0"/>
              <a:t>GDP measures the value of output produced within the domestic boundaries of the country</a:t>
            </a:r>
          </a:p>
          <a:p>
            <a:pPr marL="274320" indent="-274320" eaLnBrk="1" fontAlgn="auto" hangingPunct="1">
              <a:spcAft>
                <a:spcPts val="0"/>
              </a:spcAft>
              <a:buClr>
                <a:schemeClr val="accent3"/>
              </a:buClr>
              <a:buFont typeface="Wingdings 2"/>
              <a:buChar char=""/>
              <a:defRPr/>
            </a:pPr>
            <a:r>
              <a:rPr lang="en-GB" dirty="0"/>
              <a:t>GDP includes the output of the foreign owned firms with production plants located in the country</a:t>
            </a:r>
          </a:p>
          <a:p>
            <a:pPr marL="274320" indent="-274320" eaLnBrk="1" fontAlgn="auto" hangingPunct="1">
              <a:spcAft>
                <a:spcPts val="0"/>
              </a:spcAft>
              <a:buClr>
                <a:schemeClr val="accent3"/>
              </a:buClr>
              <a:buFont typeface="Wingdings 2"/>
              <a:buChar char=""/>
              <a:defRPr/>
            </a:pPr>
            <a:r>
              <a:rPr lang="en-GB" dirty="0"/>
              <a:t>There are three ways of calculating GDP - all of which should sum to the same amount since by identity:</a:t>
            </a:r>
          </a:p>
          <a:p>
            <a:pPr marL="274320" indent="-274320" eaLnBrk="1" fontAlgn="auto" hangingPunct="1">
              <a:spcAft>
                <a:spcPts val="0"/>
              </a:spcAft>
              <a:buClr>
                <a:schemeClr val="accent3"/>
              </a:buClr>
              <a:buFont typeface="Wingdings 2"/>
              <a:buChar char=""/>
              <a:defRPr/>
            </a:pPr>
            <a:r>
              <a:rPr lang="en-GB" b="1" dirty="0">
                <a:solidFill>
                  <a:schemeClr val="accent2"/>
                </a:solidFill>
              </a:rPr>
              <a:t>National Output = National Expenditure = National Income</a:t>
            </a:r>
          </a:p>
          <a:p>
            <a:pPr marL="274320" indent="-274320" eaLnBrk="1" fontAlgn="auto" hangingPunct="1">
              <a:spcAft>
                <a:spcPts val="0"/>
              </a:spcAft>
              <a:buClr>
                <a:schemeClr val="accent3"/>
              </a:buClr>
              <a:buFont typeface="Wingdings 2"/>
              <a:buChar char=""/>
              <a:defRPr/>
            </a:pPr>
            <a:endParaRPr lang="en-GB" b="1" dirty="0">
              <a:solidFill>
                <a:schemeClr val="accent2"/>
              </a:solidFill>
            </a:endParaRPr>
          </a:p>
          <a:p>
            <a:pPr marL="274320" indent="-274320" eaLnBrk="1" fontAlgn="auto" hangingPunct="1">
              <a:spcAft>
                <a:spcPts val="0"/>
              </a:spcAft>
              <a:buClr>
                <a:schemeClr val="accent3"/>
              </a:buClr>
              <a:buFont typeface="Wingdings 2"/>
              <a:buChar char=""/>
              <a:defRPr/>
            </a:pPr>
            <a:endParaRPr lang="en-GB" dirty="0"/>
          </a:p>
        </p:txBody>
      </p:sp>
      <p:pic>
        <p:nvPicPr>
          <p:cNvPr id="717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453" y="1752600"/>
            <a:ext cx="34925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81617595"/>
      </p:ext>
    </p:extLst>
  </p:cSld>
  <p:clrMapOvr>
    <a:masterClrMapping/>
  </p:clrMapOvr>
  <p:transition spd="slow">
    <p:sndAc>
      <p:stSnd>
        <p:snd r:embed="rId4"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ox(in)">
                                      <p:cBhvr>
                                        <p:cTn id="7" dur="5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iterate type="wd">
                                    <p:tmPct val="10000"/>
                                  </p:iterate>
                                  <p:childTnLst>
                                    <p:set>
                                      <p:cBhvr>
                                        <p:cTn id="11" dur="1" fill="hold">
                                          <p:stCondLst>
                                            <p:cond delay="0"/>
                                          </p:stCondLst>
                                        </p:cTn>
                                        <p:tgtEl>
                                          <p:spTgt spid="7171">
                                            <p:txEl>
                                              <p:pRg st="0" end="0"/>
                                            </p:txEl>
                                          </p:spTgt>
                                        </p:tgtEl>
                                        <p:attrNameLst>
                                          <p:attrName>style.visibility</p:attrName>
                                        </p:attrNameLst>
                                      </p:cBhvr>
                                      <p:to>
                                        <p:strVal val="visible"/>
                                      </p:to>
                                    </p:set>
                                    <p:animEffect transition="in" filter="box(in)">
                                      <p:cBhvr>
                                        <p:cTn id="12" dur="500"/>
                                        <p:tgtEl>
                                          <p:spTgt spid="7171">
                                            <p:txEl>
                                              <p:pRg st="0" end="0"/>
                                            </p:txEl>
                                          </p:spTgt>
                                        </p:tgtEl>
                                      </p:cBhvr>
                                    </p:animEffect>
                                  </p:childTnLst>
                                  <p:subTnLst>
                                    <p:animClr clrSpc="rgb" dir="cw">
                                      <p:cBhvr override="childStyle">
                                        <p:cTn dur="1" fill="hold" display="0" masterRel="nextClick" afterEffect="1"/>
                                        <p:tgtEl>
                                          <p:spTgt spid="7171">
                                            <p:txEl>
                                              <p:pRg st="0" end="0"/>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iterate type="wd">
                                    <p:tmPct val="10000"/>
                                  </p:iterate>
                                  <p:childTnLst>
                                    <p:set>
                                      <p:cBhvr>
                                        <p:cTn id="16" dur="1" fill="hold">
                                          <p:stCondLst>
                                            <p:cond delay="0"/>
                                          </p:stCondLst>
                                        </p:cTn>
                                        <p:tgtEl>
                                          <p:spTgt spid="7171">
                                            <p:txEl>
                                              <p:pRg st="1" end="1"/>
                                            </p:txEl>
                                          </p:spTgt>
                                        </p:tgtEl>
                                        <p:attrNameLst>
                                          <p:attrName>style.visibility</p:attrName>
                                        </p:attrNameLst>
                                      </p:cBhvr>
                                      <p:to>
                                        <p:strVal val="visible"/>
                                      </p:to>
                                    </p:set>
                                    <p:animEffect transition="in" filter="box(in)">
                                      <p:cBhvr>
                                        <p:cTn id="17" dur="500"/>
                                        <p:tgtEl>
                                          <p:spTgt spid="7171">
                                            <p:txEl>
                                              <p:pRg st="1" end="1"/>
                                            </p:txEl>
                                          </p:spTgt>
                                        </p:tgtEl>
                                      </p:cBhvr>
                                    </p:animEffect>
                                  </p:childTnLst>
                                  <p:subTnLst>
                                    <p:animClr clrSpc="rgb" dir="cw">
                                      <p:cBhvr override="childStyle">
                                        <p:cTn dur="1" fill="hold" display="0" masterRel="nextClick" afterEffect="1"/>
                                        <p:tgtEl>
                                          <p:spTgt spid="7171">
                                            <p:txEl>
                                              <p:pRg st="1" end="1"/>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iterate type="wd">
                                    <p:tmPct val="10000"/>
                                  </p:iterate>
                                  <p:childTnLst>
                                    <p:set>
                                      <p:cBhvr>
                                        <p:cTn id="21" dur="1" fill="hold">
                                          <p:stCondLst>
                                            <p:cond delay="0"/>
                                          </p:stCondLst>
                                        </p:cTn>
                                        <p:tgtEl>
                                          <p:spTgt spid="7171">
                                            <p:txEl>
                                              <p:pRg st="2" end="2"/>
                                            </p:txEl>
                                          </p:spTgt>
                                        </p:tgtEl>
                                        <p:attrNameLst>
                                          <p:attrName>style.visibility</p:attrName>
                                        </p:attrNameLst>
                                      </p:cBhvr>
                                      <p:to>
                                        <p:strVal val="visible"/>
                                      </p:to>
                                    </p:set>
                                    <p:animEffect transition="in" filter="box(in)">
                                      <p:cBhvr>
                                        <p:cTn id="22" dur="500"/>
                                        <p:tgtEl>
                                          <p:spTgt spid="7171">
                                            <p:txEl>
                                              <p:pRg st="2" end="2"/>
                                            </p:txEl>
                                          </p:spTgt>
                                        </p:tgtEl>
                                      </p:cBhvr>
                                    </p:animEffect>
                                  </p:childTnLst>
                                  <p:subTnLst>
                                    <p:animClr clrSpc="rgb" dir="cw">
                                      <p:cBhvr override="childStyle">
                                        <p:cTn dur="1" fill="hold" display="0" masterRel="nextClick" afterEffect="1"/>
                                        <p:tgtEl>
                                          <p:spTgt spid="7171">
                                            <p:txEl>
                                              <p:pRg st="2" end="2"/>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iterate type="wd">
                                    <p:tmPct val="10000"/>
                                  </p:iterate>
                                  <p:childTnLst>
                                    <p:set>
                                      <p:cBhvr>
                                        <p:cTn id="26" dur="1" fill="hold">
                                          <p:stCondLst>
                                            <p:cond delay="0"/>
                                          </p:stCondLst>
                                        </p:cTn>
                                        <p:tgtEl>
                                          <p:spTgt spid="7171">
                                            <p:txEl>
                                              <p:pRg st="3" end="3"/>
                                            </p:txEl>
                                          </p:spTgt>
                                        </p:tgtEl>
                                        <p:attrNameLst>
                                          <p:attrName>style.visibility</p:attrName>
                                        </p:attrNameLst>
                                      </p:cBhvr>
                                      <p:to>
                                        <p:strVal val="visible"/>
                                      </p:to>
                                    </p:set>
                                    <p:animEffect transition="in" filter="box(in)">
                                      <p:cBhvr>
                                        <p:cTn id="27" dur="500"/>
                                        <p:tgtEl>
                                          <p:spTgt spid="7171">
                                            <p:txEl>
                                              <p:pRg st="3" end="3"/>
                                            </p:txEl>
                                          </p:spTgt>
                                        </p:tgtEl>
                                      </p:cBhvr>
                                    </p:animEffect>
                                  </p:childTnLst>
                                  <p:subTnLst>
                                    <p:animClr clrSpc="rgb" dir="cw">
                                      <p:cBhvr override="childStyle">
                                        <p:cTn dur="1" fill="hold" display="0" masterRel="nextClick" afterEffect="1"/>
                                        <p:tgtEl>
                                          <p:spTgt spid="7171">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22275" y="760413"/>
            <a:ext cx="8229600" cy="1143000"/>
          </a:xfrm>
        </p:spPr>
        <p:txBody>
          <a:bodyPr/>
          <a:lstStyle/>
          <a:p>
            <a:r>
              <a:rPr lang="en-US"/>
              <a:t>Example: </a:t>
            </a:r>
            <a:br>
              <a:rPr lang="en-US"/>
            </a:br>
            <a:r>
              <a:rPr lang="en-US"/>
              <a:t>Pricing of one pen Rs. 20/-</a:t>
            </a:r>
          </a:p>
        </p:txBody>
      </p:sp>
      <p:sp>
        <p:nvSpPr>
          <p:cNvPr id="3" name="Content Placeholder 2"/>
          <p:cNvSpPr>
            <a:spLocks noGrp="1"/>
          </p:cNvSpPr>
          <p:nvPr>
            <p:ph idx="1"/>
          </p:nvPr>
        </p:nvSpPr>
        <p:spPr/>
        <p:txBody>
          <a:bodyPr/>
          <a:lstStyle/>
          <a:p>
            <a:pPr>
              <a:defRPr/>
            </a:pPr>
            <a:endParaRPr lang="en-US" dirty="0"/>
          </a:p>
          <a:p>
            <a:pPr>
              <a:defRPr/>
            </a:pPr>
            <a:r>
              <a:rPr lang="en-US" dirty="0"/>
              <a:t>Value for one pen				= </a:t>
            </a:r>
            <a:r>
              <a:rPr lang="en-US" dirty="0" err="1"/>
              <a:t>Rs</a:t>
            </a:r>
            <a:r>
              <a:rPr lang="en-US" dirty="0"/>
              <a:t>. 20/-</a:t>
            </a:r>
          </a:p>
          <a:p>
            <a:pPr marL="0" indent="0">
              <a:buFont typeface="Wingdings 2" panose="05020102010507070707" pitchFamily="18" charset="2"/>
              <a:buNone/>
              <a:defRPr/>
            </a:pPr>
            <a:r>
              <a:rPr lang="en-US" dirty="0"/>
              <a:t>            (National output)</a:t>
            </a:r>
          </a:p>
          <a:p>
            <a:pPr marL="273050" lvl="1" indent="-273050">
              <a:buClr>
                <a:srgbClr val="0BD0D9"/>
              </a:buClr>
              <a:buSzPct val="95000"/>
              <a:defRPr/>
            </a:pPr>
            <a:r>
              <a:rPr lang="en-US" dirty="0"/>
              <a:t>A customer purchases one pen       	= </a:t>
            </a:r>
            <a:r>
              <a:rPr lang="en-US" dirty="0" err="1"/>
              <a:t>Rs</a:t>
            </a:r>
            <a:r>
              <a:rPr lang="en-US" dirty="0"/>
              <a:t>. 20/-</a:t>
            </a:r>
          </a:p>
          <a:p>
            <a:pPr marL="0" lvl="1" indent="0">
              <a:buClr>
                <a:srgbClr val="0BD0D9"/>
              </a:buClr>
              <a:buSzPct val="95000"/>
              <a:buFont typeface="Wingdings 2" panose="05020102010507070707" pitchFamily="18" charset="2"/>
              <a:buNone/>
              <a:defRPr/>
            </a:pPr>
            <a:r>
              <a:rPr lang="en-US" dirty="0"/>
              <a:t>	(National expenditure)</a:t>
            </a:r>
          </a:p>
          <a:p>
            <a:pPr>
              <a:defRPr/>
            </a:pPr>
            <a:r>
              <a:rPr lang="en-US" dirty="0"/>
              <a:t>The shopkeeper sells one pen 		= </a:t>
            </a:r>
            <a:r>
              <a:rPr lang="en-US" dirty="0" err="1"/>
              <a:t>Rs</a:t>
            </a:r>
            <a:r>
              <a:rPr lang="en-US" dirty="0"/>
              <a:t>. 20/-</a:t>
            </a:r>
          </a:p>
          <a:p>
            <a:pPr marL="393700" lvl="1" indent="0">
              <a:buFont typeface="Wingdings 2" panose="05020102010507070707" pitchFamily="18" charset="2"/>
              <a:buNone/>
              <a:defRPr/>
            </a:pPr>
            <a:r>
              <a:rPr lang="en-US" dirty="0"/>
              <a:t>	(National income)</a:t>
            </a:r>
          </a:p>
          <a:p>
            <a:pPr marL="393700" lvl="1" indent="0">
              <a:buFont typeface="Wingdings 2" panose="05020102010507070707" pitchFamily="18" charset="2"/>
              <a:buNone/>
              <a:defRPr/>
            </a:pPr>
            <a:endParaRPr lang="en-US" dirty="0"/>
          </a:p>
        </p:txBody>
      </p:sp>
      <p:sp>
        <p:nvSpPr>
          <p:cNvPr id="1331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DA3F0AF8-18AB-4FB2-8623-7359215A8E62}" type="slidenum">
              <a:rPr lang="en-US" sz="1200">
                <a:solidFill>
                  <a:srgbClr val="045C75"/>
                </a:solidFill>
              </a:rPr>
              <a:pPr/>
              <a:t>15</a:t>
            </a:fld>
            <a:endParaRPr lang="en-US" sz="1200">
              <a:solidFill>
                <a:srgbClr val="045C75"/>
              </a:solidFill>
            </a:endParaRPr>
          </a:p>
        </p:txBody>
      </p:sp>
      <p:pic>
        <p:nvPicPr>
          <p:cNvPr id="5" name="Picture 4"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1026" y="4876800"/>
            <a:ext cx="1104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91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2103" y="548462"/>
            <a:ext cx="6679565" cy="635000"/>
          </a:xfrm>
          <a:prstGeom prst="rect">
            <a:avLst/>
          </a:prstGeom>
        </p:spPr>
        <p:txBody>
          <a:bodyPr vert="horz" wrap="square" lIns="0" tIns="12065" rIns="0" bIns="0" rtlCol="0">
            <a:spAutoFit/>
          </a:bodyPr>
          <a:lstStyle/>
          <a:p>
            <a:pPr marL="12700">
              <a:lnSpc>
                <a:spcPct val="100000"/>
              </a:lnSpc>
              <a:spcBef>
                <a:spcPts val="95"/>
              </a:spcBef>
            </a:pPr>
            <a:r>
              <a:rPr b="1" spc="-5" dirty="0">
                <a:latin typeface="Arial"/>
                <a:cs typeface="Arial"/>
              </a:rPr>
              <a:t>Product (or Output)</a:t>
            </a:r>
            <a:r>
              <a:rPr b="1" spc="-35" dirty="0">
                <a:latin typeface="Arial"/>
                <a:cs typeface="Arial"/>
              </a:rPr>
              <a:t> </a:t>
            </a:r>
            <a:r>
              <a:rPr b="1" spc="-5" dirty="0">
                <a:latin typeface="Arial"/>
                <a:cs typeface="Arial"/>
              </a:rPr>
              <a:t>Method</a:t>
            </a:r>
          </a:p>
        </p:txBody>
      </p:sp>
      <p:sp>
        <p:nvSpPr>
          <p:cNvPr id="3" name="object 3"/>
          <p:cNvSpPr txBox="1"/>
          <p:nvPr/>
        </p:nvSpPr>
        <p:spPr>
          <a:xfrm>
            <a:off x="152400" y="2057400"/>
            <a:ext cx="8552815" cy="3043555"/>
          </a:xfrm>
          <a:prstGeom prst="rect">
            <a:avLst/>
          </a:prstGeom>
        </p:spPr>
        <p:txBody>
          <a:bodyPr vert="horz" wrap="square" lIns="0" tIns="12700" rIns="0" bIns="0" rtlCol="0">
            <a:spAutoFit/>
          </a:bodyPr>
          <a:lstStyle/>
          <a:p>
            <a:pPr marL="672465" marR="5080" indent="-660400" algn="just">
              <a:lnSpc>
                <a:spcPct val="150000"/>
              </a:lnSpc>
              <a:spcBef>
                <a:spcPts val="100"/>
              </a:spcBef>
              <a:buFont typeface="Wingdings"/>
              <a:buChar char=""/>
              <a:tabLst>
                <a:tab pos="673100" algn="l"/>
              </a:tabLst>
            </a:pPr>
            <a:r>
              <a:rPr sz="2400" spc="-5" dirty="0">
                <a:latin typeface="Carlito"/>
                <a:cs typeface="Carlito"/>
              </a:rPr>
              <a:t>Product method </a:t>
            </a:r>
            <a:r>
              <a:rPr sz="2400" dirty="0">
                <a:latin typeface="Carlito"/>
                <a:cs typeface="Carlito"/>
              </a:rPr>
              <a:t>is also called </a:t>
            </a:r>
            <a:r>
              <a:rPr sz="2400" spc="-5" dirty="0">
                <a:latin typeface="Carlito"/>
                <a:cs typeface="Carlito"/>
              </a:rPr>
              <a:t>Value </a:t>
            </a:r>
            <a:r>
              <a:rPr sz="2400" dirty="0">
                <a:latin typeface="Carlito"/>
                <a:cs typeface="Carlito"/>
              </a:rPr>
              <a:t>Added Method </a:t>
            </a:r>
            <a:r>
              <a:rPr sz="2400" spc="-10" dirty="0">
                <a:latin typeface="Carlito"/>
                <a:cs typeface="Carlito"/>
              </a:rPr>
              <a:t>or  </a:t>
            </a:r>
            <a:r>
              <a:rPr sz="2400" spc="-5" dirty="0">
                <a:latin typeface="Carlito"/>
                <a:cs typeface="Carlito"/>
              </a:rPr>
              <a:t>Industrial Origin</a:t>
            </a:r>
            <a:r>
              <a:rPr sz="2400" spc="-20" dirty="0">
                <a:latin typeface="Carlito"/>
                <a:cs typeface="Carlito"/>
              </a:rPr>
              <a:t> </a:t>
            </a:r>
            <a:r>
              <a:rPr sz="2400" dirty="0">
                <a:latin typeface="Carlito"/>
                <a:cs typeface="Carlito"/>
              </a:rPr>
              <a:t>Method</a:t>
            </a:r>
          </a:p>
          <a:p>
            <a:pPr>
              <a:lnSpc>
                <a:spcPct val="100000"/>
              </a:lnSpc>
              <a:spcBef>
                <a:spcPts val="20"/>
              </a:spcBef>
              <a:buFont typeface="Wingdings"/>
              <a:buChar char=""/>
            </a:pPr>
            <a:endParaRPr sz="1750" dirty="0">
              <a:latin typeface="Carlito"/>
              <a:cs typeface="Carlito"/>
            </a:endParaRPr>
          </a:p>
          <a:p>
            <a:pPr marL="672465" marR="5080" indent="-660400" algn="just">
              <a:lnSpc>
                <a:spcPct val="150000"/>
              </a:lnSpc>
              <a:buFont typeface="Wingdings"/>
              <a:buChar char=""/>
              <a:tabLst>
                <a:tab pos="673100" algn="l"/>
              </a:tabLst>
            </a:pPr>
            <a:r>
              <a:rPr sz="2400" spc="-5" dirty="0">
                <a:latin typeface="Carlito"/>
                <a:cs typeface="Carlito"/>
              </a:rPr>
              <a:t>The </a:t>
            </a:r>
            <a:r>
              <a:rPr sz="2400" dirty="0">
                <a:latin typeface="Carlito"/>
                <a:cs typeface="Carlito"/>
              </a:rPr>
              <a:t>market value </a:t>
            </a:r>
            <a:r>
              <a:rPr sz="2400" spc="-5" dirty="0">
                <a:latin typeface="Carlito"/>
                <a:cs typeface="Carlito"/>
              </a:rPr>
              <a:t>of </a:t>
            </a:r>
            <a:r>
              <a:rPr sz="2400" dirty="0">
                <a:latin typeface="Carlito"/>
                <a:cs typeface="Carlito"/>
              </a:rPr>
              <a:t>all </a:t>
            </a:r>
            <a:r>
              <a:rPr sz="2400" spc="-10" dirty="0">
                <a:latin typeface="Carlito"/>
                <a:cs typeface="Carlito"/>
              </a:rPr>
              <a:t>the </a:t>
            </a:r>
            <a:r>
              <a:rPr sz="2400" spc="-5" dirty="0">
                <a:latin typeface="Carlito"/>
                <a:cs typeface="Carlito"/>
              </a:rPr>
              <a:t>goods </a:t>
            </a:r>
            <a:r>
              <a:rPr sz="2400" dirty="0">
                <a:latin typeface="Carlito"/>
                <a:cs typeface="Carlito"/>
              </a:rPr>
              <a:t>and </a:t>
            </a:r>
            <a:r>
              <a:rPr sz="2400" spc="-5" dirty="0">
                <a:latin typeface="Carlito"/>
                <a:cs typeface="Carlito"/>
              </a:rPr>
              <a:t>services produced </a:t>
            </a:r>
            <a:r>
              <a:rPr sz="2400" dirty="0">
                <a:latin typeface="Carlito"/>
                <a:cs typeface="Carlito"/>
              </a:rPr>
              <a:t>in </a:t>
            </a:r>
            <a:r>
              <a:rPr sz="2400" spc="-10" dirty="0">
                <a:latin typeface="Carlito"/>
                <a:cs typeface="Carlito"/>
              </a:rPr>
              <a:t>the  </a:t>
            </a:r>
            <a:r>
              <a:rPr sz="2400" dirty="0">
                <a:latin typeface="Carlito"/>
                <a:cs typeface="Carlito"/>
              </a:rPr>
              <a:t>country </a:t>
            </a:r>
            <a:r>
              <a:rPr sz="2400" spc="-5" dirty="0">
                <a:latin typeface="Carlito"/>
                <a:cs typeface="Carlito"/>
              </a:rPr>
              <a:t>by </a:t>
            </a:r>
            <a:r>
              <a:rPr sz="2400" dirty="0">
                <a:latin typeface="Carlito"/>
                <a:cs typeface="Carlito"/>
              </a:rPr>
              <a:t>all the </a:t>
            </a:r>
            <a:r>
              <a:rPr sz="2400" spc="-10" dirty="0">
                <a:latin typeface="Carlito"/>
                <a:cs typeface="Carlito"/>
              </a:rPr>
              <a:t>firms </a:t>
            </a:r>
            <a:r>
              <a:rPr sz="2400" dirty="0">
                <a:latin typeface="Carlito"/>
                <a:cs typeface="Carlito"/>
              </a:rPr>
              <a:t>across all industries are added </a:t>
            </a:r>
            <a:r>
              <a:rPr sz="2400" spc="-5" dirty="0">
                <a:latin typeface="Carlito"/>
                <a:cs typeface="Carlito"/>
              </a:rPr>
              <a:t>up  </a:t>
            </a:r>
            <a:r>
              <a:rPr sz="2400" dirty="0">
                <a:latin typeface="Carlito"/>
                <a:cs typeface="Carlito"/>
              </a:rPr>
              <a:t>together.</a:t>
            </a:r>
          </a:p>
        </p:txBody>
      </p:sp>
    </p:spTree>
    <p:extLst>
      <p:ext uri="{BB962C8B-B14F-4D97-AF65-F5344CB8AC3E}">
        <p14:creationId xmlns:p14="http://schemas.microsoft.com/office/powerpoint/2010/main" val="393534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2074" y="762000"/>
            <a:ext cx="5419852" cy="658514"/>
          </a:xfrm>
          <a:prstGeom prst="rect">
            <a:avLst/>
          </a:prstGeom>
        </p:spPr>
        <p:txBody>
          <a:bodyPr vert="horz" wrap="square" lIns="0" tIns="12065" rIns="0" bIns="0" rtlCol="0">
            <a:spAutoFit/>
          </a:bodyPr>
          <a:lstStyle/>
          <a:p>
            <a:pPr marL="12700">
              <a:lnSpc>
                <a:spcPct val="100000"/>
              </a:lnSpc>
              <a:spcBef>
                <a:spcPts val="95"/>
              </a:spcBef>
            </a:pPr>
            <a:r>
              <a:rPr spc="-5" dirty="0">
                <a:latin typeface="Arial"/>
                <a:cs typeface="Arial"/>
              </a:rPr>
              <a:t>Income</a:t>
            </a:r>
            <a:r>
              <a:rPr spc="-50" dirty="0">
                <a:latin typeface="Arial"/>
                <a:cs typeface="Arial"/>
              </a:rPr>
              <a:t> </a:t>
            </a:r>
            <a:r>
              <a:rPr spc="-5" dirty="0">
                <a:latin typeface="Arial"/>
                <a:cs typeface="Arial"/>
              </a:rPr>
              <a:t>Method</a:t>
            </a:r>
          </a:p>
        </p:txBody>
      </p:sp>
      <p:sp>
        <p:nvSpPr>
          <p:cNvPr id="3" name="object 3"/>
          <p:cNvSpPr txBox="1"/>
          <p:nvPr/>
        </p:nvSpPr>
        <p:spPr>
          <a:xfrm>
            <a:off x="457200" y="2362200"/>
            <a:ext cx="8441055" cy="1562607"/>
          </a:xfrm>
          <a:prstGeom prst="rect">
            <a:avLst/>
          </a:prstGeom>
        </p:spPr>
        <p:txBody>
          <a:bodyPr vert="horz" wrap="square" lIns="0" tIns="13335" rIns="0" bIns="0" rtlCol="0">
            <a:spAutoFit/>
          </a:bodyPr>
          <a:lstStyle/>
          <a:p>
            <a:pPr marL="321945" indent="-309880" algn="just">
              <a:lnSpc>
                <a:spcPts val="2280"/>
              </a:lnSpc>
              <a:spcBef>
                <a:spcPts val="105"/>
              </a:spcBef>
              <a:buFont typeface="Wingdings"/>
              <a:buChar char=""/>
              <a:tabLst>
                <a:tab pos="322580" algn="l"/>
              </a:tabLst>
            </a:pPr>
            <a:r>
              <a:rPr lang="en-IN" sz="2400" dirty="0">
                <a:latin typeface="Times New Roman" panose="02020603050405020304" pitchFamily="18" charset="0"/>
                <a:cs typeface="Times New Roman" panose="02020603050405020304" pitchFamily="18" charset="0"/>
              </a:rPr>
              <a:t>The income approach calculates the income earned by all the factors of production in an economy, including the wages paid to </a:t>
            </a:r>
            <a:r>
              <a:rPr lang="en-IN" sz="2400" dirty="0" err="1">
                <a:latin typeface="Times New Roman" panose="02020603050405020304" pitchFamily="18" charset="0"/>
                <a:cs typeface="Times New Roman" panose="02020603050405020304" pitchFamily="18" charset="0"/>
              </a:rPr>
              <a:t>labor</a:t>
            </a:r>
            <a:r>
              <a:rPr lang="en-IN" sz="2400" dirty="0">
                <a:latin typeface="Times New Roman" panose="02020603050405020304" pitchFamily="18" charset="0"/>
                <a:cs typeface="Times New Roman" panose="02020603050405020304" pitchFamily="18" charset="0"/>
              </a:rPr>
              <a:t>, the rent earned by land, the return on capital in the form of interest, and corporate profits. </a:t>
            </a:r>
            <a:endParaRPr sz="2400" dirty="0">
              <a:latin typeface="Times New Roman" panose="02020603050405020304" pitchFamily="18" charset="0"/>
              <a:cs typeface="Times New Roman" panose="02020603050405020304" pitchFamily="18" charset="0"/>
            </a:endParaRPr>
          </a:p>
          <a:p>
            <a:pPr algn="just">
              <a:lnSpc>
                <a:spcPct val="100000"/>
              </a:lnSpc>
              <a:spcBef>
                <a:spcPts val="45"/>
              </a:spcBef>
              <a:buFont typeface="Wingdings"/>
              <a:buChar char=""/>
            </a:pP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98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672" y="762000"/>
            <a:ext cx="5967476" cy="658514"/>
          </a:xfrm>
          <a:prstGeom prst="rect">
            <a:avLst/>
          </a:prstGeom>
        </p:spPr>
        <p:txBody>
          <a:bodyPr vert="horz" wrap="square" lIns="0" tIns="12065" rIns="0" bIns="0" rtlCol="0">
            <a:spAutoFit/>
          </a:bodyPr>
          <a:lstStyle/>
          <a:p>
            <a:pPr marL="12700">
              <a:lnSpc>
                <a:spcPct val="100000"/>
              </a:lnSpc>
              <a:spcBef>
                <a:spcPts val="95"/>
              </a:spcBef>
            </a:pPr>
            <a:r>
              <a:rPr spc="-5" dirty="0"/>
              <a:t>Expenditure</a:t>
            </a:r>
            <a:r>
              <a:rPr spc="-75" dirty="0"/>
              <a:t> </a:t>
            </a:r>
            <a:r>
              <a:rPr spc="-5" dirty="0"/>
              <a:t>method</a:t>
            </a:r>
          </a:p>
        </p:txBody>
      </p:sp>
      <p:sp>
        <p:nvSpPr>
          <p:cNvPr id="4" name="object 4"/>
          <p:cNvSpPr txBox="1"/>
          <p:nvPr/>
        </p:nvSpPr>
        <p:spPr>
          <a:xfrm>
            <a:off x="8485378" y="6313972"/>
            <a:ext cx="241300" cy="208279"/>
          </a:xfrm>
          <a:prstGeom prst="rect">
            <a:avLst/>
          </a:prstGeom>
        </p:spPr>
        <p:txBody>
          <a:bodyPr vert="horz" wrap="square" lIns="0" tIns="0" rIns="0" bIns="0" rtlCol="0">
            <a:spAutoFit/>
          </a:bodyPr>
          <a:lstStyle/>
          <a:p>
            <a:pPr marL="38100">
              <a:lnSpc>
                <a:spcPts val="1515"/>
              </a:lnSpc>
            </a:pPr>
            <a:fld id="{81D60167-4931-47E6-BA6A-407CBD079E47}" type="slidenum">
              <a:rPr sz="1300" spc="-5" dirty="0">
                <a:latin typeface="Times New Roman"/>
                <a:cs typeface="Times New Roman"/>
              </a:rPr>
              <a:t>18</a:t>
            </a:fld>
            <a:endParaRPr sz="1300">
              <a:latin typeface="Times New Roman"/>
              <a:cs typeface="Times New Roman"/>
            </a:endParaRPr>
          </a:p>
        </p:txBody>
      </p:sp>
      <p:sp>
        <p:nvSpPr>
          <p:cNvPr id="3" name="object 3"/>
          <p:cNvSpPr txBox="1"/>
          <p:nvPr/>
        </p:nvSpPr>
        <p:spPr>
          <a:xfrm>
            <a:off x="444500" y="2055113"/>
            <a:ext cx="8040878" cy="3550331"/>
          </a:xfrm>
          <a:prstGeom prst="rect">
            <a:avLst/>
          </a:prstGeom>
        </p:spPr>
        <p:txBody>
          <a:bodyPr vert="horz" wrap="square" lIns="0" tIns="74295" rIns="0" bIns="0" rtlCol="0">
            <a:spAutoFit/>
          </a:bodyPr>
          <a:lstStyle/>
          <a:p>
            <a:pPr marL="321945" marR="5080" indent="-309880">
              <a:lnSpc>
                <a:spcPts val="3020"/>
              </a:lnSpc>
              <a:spcBef>
                <a:spcPts val="585"/>
              </a:spcBef>
              <a:buSzPct val="96551"/>
              <a:buFont typeface="Wingdings"/>
              <a:buChar char=""/>
              <a:tabLst>
                <a:tab pos="342265" algn="l"/>
              </a:tabLst>
            </a:pPr>
            <a:r>
              <a:rPr sz="2900" spc="-5" dirty="0">
                <a:latin typeface="Carlito"/>
                <a:cs typeface="Carlito"/>
              </a:rPr>
              <a:t>Expenditure or </a:t>
            </a:r>
            <a:r>
              <a:rPr sz="2900" dirty="0">
                <a:latin typeface="Carlito"/>
                <a:cs typeface="Carlito"/>
              </a:rPr>
              <a:t>outlay </a:t>
            </a:r>
            <a:r>
              <a:rPr sz="2900" spc="-5" dirty="0">
                <a:latin typeface="Carlito"/>
                <a:cs typeface="Carlito"/>
              </a:rPr>
              <a:t>on final products </a:t>
            </a:r>
            <a:r>
              <a:rPr sz="2900" dirty="0">
                <a:latin typeface="Carlito"/>
                <a:cs typeface="Carlito"/>
              </a:rPr>
              <a:t>takes </a:t>
            </a:r>
            <a:r>
              <a:rPr sz="2900" spc="-5" dirty="0">
                <a:latin typeface="Carlito"/>
                <a:cs typeface="Carlito"/>
              </a:rPr>
              <a:t>place  </a:t>
            </a:r>
            <a:r>
              <a:rPr sz="2900" dirty="0">
                <a:latin typeface="Carlito"/>
                <a:cs typeface="Carlito"/>
              </a:rPr>
              <a:t>in </a:t>
            </a:r>
            <a:r>
              <a:rPr sz="2900" spc="-5" dirty="0">
                <a:latin typeface="Carlito"/>
                <a:cs typeface="Carlito"/>
              </a:rPr>
              <a:t>three</a:t>
            </a:r>
            <a:r>
              <a:rPr sz="2900" spc="-20" dirty="0">
                <a:latin typeface="Carlito"/>
                <a:cs typeface="Carlito"/>
              </a:rPr>
              <a:t> </a:t>
            </a:r>
            <a:r>
              <a:rPr sz="2900" dirty="0">
                <a:latin typeface="Carlito"/>
                <a:cs typeface="Carlito"/>
              </a:rPr>
              <a:t>ways</a:t>
            </a:r>
          </a:p>
          <a:p>
            <a:pPr marL="321945" marR="156210" indent="-309880">
              <a:lnSpc>
                <a:spcPts val="3020"/>
              </a:lnSpc>
              <a:spcBef>
                <a:spcPts val="10"/>
              </a:spcBef>
              <a:buSzPct val="96551"/>
              <a:buFont typeface="Wingdings"/>
              <a:buChar char=""/>
              <a:tabLst>
                <a:tab pos="342265" algn="l"/>
              </a:tabLst>
            </a:pPr>
            <a:r>
              <a:rPr sz="2900" spc="-5" dirty="0">
                <a:latin typeface="Carlito"/>
                <a:cs typeface="Carlito"/>
              </a:rPr>
              <a:t>Expenditure by consumers on </a:t>
            </a:r>
            <a:r>
              <a:rPr sz="2900" dirty="0">
                <a:latin typeface="Carlito"/>
                <a:cs typeface="Carlito"/>
              </a:rPr>
              <a:t>goods and </a:t>
            </a:r>
            <a:r>
              <a:rPr sz="2900" spc="-5" dirty="0">
                <a:latin typeface="Carlito"/>
                <a:cs typeface="Carlito"/>
              </a:rPr>
              <a:t>services(  Consumption</a:t>
            </a:r>
            <a:r>
              <a:rPr sz="2900" spc="-35" dirty="0">
                <a:latin typeface="Carlito"/>
                <a:cs typeface="Carlito"/>
              </a:rPr>
              <a:t> </a:t>
            </a:r>
            <a:r>
              <a:rPr sz="2900" spc="-5" dirty="0">
                <a:latin typeface="Carlito"/>
                <a:cs typeface="Carlito"/>
              </a:rPr>
              <a:t>Expenditure)</a:t>
            </a:r>
            <a:endParaRPr sz="2900" dirty="0">
              <a:latin typeface="Carlito"/>
              <a:cs typeface="Carlito"/>
            </a:endParaRPr>
          </a:p>
          <a:p>
            <a:pPr marL="321945" marR="1052195" indent="-309880">
              <a:lnSpc>
                <a:spcPts val="3020"/>
              </a:lnSpc>
              <a:spcBef>
                <a:spcPts val="20"/>
              </a:spcBef>
              <a:buSzPct val="96551"/>
              <a:buFont typeface="Wingdings"/>
              <a:buChar char=""/>
              <a:tabLst>
                <a:tab pos="342265" algn="l"/>
              </a:tabLst>
            </a:pPr>
            <a:r>
              <a:rPr sz="2900" spc="-5" dirty="0">
                <a:latin typeface="Carlito"/>
                <a:cs typeface="Carlito"/>
              </a:rPr>
              <a:t>Expenditure by entrepreneurs </a:t>
            </a:r>
            <a:r>
              <a:rPr sz="2900" dirty="0">
                <a:latin typeface="Carlito"/>
                <a:cs typeface="Carlito"/>
              </a:rPr>
              <a:t>on </a:t>
            </a:r>
            <a:r>
              <a:rPr sz="2900" spc="-5" dirty="0">
                <a:latin typeface="Carlito"/>
                <a:cs typeface="Carlito"/>
              </a:rPr>
              <a:t>capital or  </a:t>
            </a:r>
            <a:r>
              <a:rPr sz="2900" dirty="0">
                <a:latin typeface="Carlito"/>
                <a:cs typeface="Carlito"/>
              </a:rPr>
              <a:t>investment goods </a:t>
            </a:r>
            <a:r>
              <a:rPr sz="2900" spc="-5" dirty="0">
                <a:latin typeface="Carlito"/>
                <a:cs typeface="Carlito"/>
              </a:rPr>
              <a:t>(Investment</a:t>
            </a:r>
            <a:r>
              <a:rPr sz="2900" spc="-110" dirty="0">
                <a:latin typeface="Carlito"/>
                <a:cs typeface="Carlito"/>
              </a:rPr>
              <a:t> </a:t>
            </a:r>
            <a:r>
              <a:rPr sz="2900" spc="-5" dirty="0">
                <a:latin typeface="Carlito"/>
                <a:cs typeface="Carlito"/>
              </a:rPr>
              <a:t>Expenditure)</a:t>
            </a:r>
            <a:endParaRPr sz="2900" dirty="0">
              <a:latin typeface="Carlito"/>
              <a:cs typeface="Carlito"/>
            </a:endParaRPr>
          </a:p>
          <a:p>
            <a:pPr marL="341630" indent="-329565">
              <a:lnSpc>
                <a:spcPts val="2780"/>
              </a:lnSpc>
              <a:buSzPct val="96551"/>
              <a:buFont typeface="Wingdings"/>
              <a:buChar char=""/>
              <a:tabLst>
                <a:tab pos="342265" algn="l"/>
              </a:tabLst>
            </a:pPr>
            <a:r>
              <a:rPr sz="2900" spc="-5" dirty="0">
                <a:latin typeface="Carlito"/>
                <a:cs typeface="Carlito"/>
              </a:rPr>
              <a:t>Expenditure by </a:t>
            </a:r>
            <a:r>
              <a:rPr sz="2900" dirty="0">
                <a:latin typeface="Carlito"/>
                <a:cs typeface="Carlito"/>
              </a:rPr>
              <a:t>government </a:t>
            </a:r>
            <a:r>
              <a:rPr sz="2900" spc="-5" dirty="0">
                <a:latin typeface="Carlito"/>
                <a:cs typeface="Carlito"/>
              </a:rPr>
              <a:t>on </a:t>
            </a:r>
            <a:r>
              <a:rPr sz="2900" dirty="0">
                <a:latin typeface="Carlito"/>
                <a:cs typeface="Carlito"/>
              </a:rPr>
              <a:t>consumption</a:t>
            </a:r>
            <a:r>
              <a:rPr sz="2900" spc="-125" dirty="0">
                <a:latin typeface="Carlito"/>
                <a:cs typeface="Carlito"/>
              </a:rPr>
              <a:t> </a:t>
            </a:r>
            <a:r>
              <a:rPr sz="2900" dirty="0">
                <a:latin typeface="Carlito"/>
                <a:cs typeface="Carlito"/>
              </a:rPr>
              <a:t>and</a:t>
            </a:r>
          </a:p>
          <a:p>
            <a:pPr marL="321945">
              <a:lnSpc>
                <a:spcPts val="3030"/>
              </a:lnSpc>
            </a:pPr>
            <a:r>
              <a:rPr sz="2900" dirty="0">
                <a:latin typeface="Carlito"/>
                <a:cs typeface="Carlito"/>
              </a:rPr>
              <a:t>capital goods </a:t>
            </a:r>
            <a:r>
              <a:rPr sz="2900" spc="-5" dirty="0">
                <a:latin typeface="Carlito"/>
                <a:cs typeface="Carlito"/>
              </a:rPr>
              <a:t>(Government</a:t>
            </a:r>
            <a:r>
              <a:rPr sz="2900" spc="-95" dirty="0">
                <a:latin typeface="Carlito"/>
                <a:cs typeface="Carlito"/>
              </a:rPr>
              <a:t> </a:t>
            </a:r>
            <a:r>
              <a:rPr sz="2900" spc="-5" dirty="0">
                <a:latin typeface="Carlito"/>
                <a:cs typeface="Carlito"/>
              </a:rPr>
              <a:t>Expenditure)</a:t>
            </a:r>
            <a:endParaRPr sz="2900" dirty="0">
              <a:latin typeface="Carlito"/>
              <a:cs typeface="Carlito"/>
            </a:endParaRPr>
          </a:p>
          <a:p>
            <a:pPr marL="341630" indent="-329565">
              <a:lnSpc>
                <a:spcPts val="3254"/>
              </a:lnSpc>
              <a:buSzPct val="96551"/>
              <a:buFont typeface="Wingdings"/>
              <a:buChar char=""/>
              <a:tabLst>
                <a:tab pos="342265" algn="l"/>
              </a:tabLst>
            </a:pPr>
            <a:r>
              <a:rPr sz="2900" dirty="0">
                <a:latin typeface="Carlito"/>
                <a:cs typeface="Carlito"/>
              </a:rPr>
              <a:t>Net</a:t>
            </a:r>
            <a:r>
              <a:rPr sz="2900" spc="-20" dirty="0">
                <a:latin typeface="Carlito"/>
                <a:cs typeface="Carlito"/>
              </a:rPr>
              <a:t> </a:t>
            </a:r>
            <a:r>
              <a:rPr sz="2900" dirty="0">
                <a:latin typeface="Carlito"/>
                <a:cs typeface="Carlito"/>
              </a:rPr>
              <a:t>Exports</a:t>
            </a:r>
          </a:p>
        </p:txBody>
      </p:sp>
    </p:spTree>
    <p:extLst>
      <p:ext uri="{BB962C8B-B14F-4D97-AF65-F5344CB8AC3E}">
        <p14:creationId xmlns:p14="http://schemas.microsoft.com/office/powerpoint/2010/main" val="86221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2360" y="425958"/>
            <a:ext cx="4272915" cy="635000"/>
          </a:xfrm>
          <a:prstGeom prst="rect">
            <a:avLst/>
          </a:prstGeom>
        </p:spPr>
        <p:txBody>
          <a:bodyPr vert="horz" wrap="square" lIns="0" tIns="12065" rIns="0" bIns="0" rtlCol="0">
            <a:spAutoFit/>
          </a:bodyPr>
          <a:lstStyle/>
          <a:p>
            <a:pPr marL="12700">
              <a:lnSpc>
                <a:spcPct val="100000"/>
              </a:lnSpc>
              <a:spcBef>
                <a:spcPts val="95"/>
              </a:spcBef>
            </a:pPr>
            <a:r>
              <a:rPr spc="-5" dirty="0"/>
              <a:t>Expenditure</a:t>
            </a:r>
            <a:r>
              <a:rPr spc="-75" dirty="0"/>
              <a:t> </a:t>
            </a:r>
            <a:r>
              <a:rPr spc="-5" dirty="0"/>
              <a:t>method</a:t>
            </a:r>
          </a:p>
        </p:txBody>
      </p:sp>
      <p:sp>
        <p:nvSpPr>
          <p:cNvPr id="6" name="object 6"/>
          <p:cNvSpPr txBox="1"/>
          <p:nvPr/>
        </p:nvSpPr>
        <p:spPr>
          <a:xfrm>
            <a:off x="8485378" y="6313972"/>
            <a:ext cx="241300" cy="208279"/>
          </a:xfrm>
          <a:prstGeom prst="rect">
            <a:avLst/>
          </a:prstGeom>
        </p:spPr>
        <p:txBody>
          <a:bodyPr vert="horz" wrap="square" lIns="0" tIns="0" rIns="0" bIns="0" rtlCol="0">
            <a:spAutoFit/>
          </a:bodyPr>
          <a:lstStyle/>
          <a:p>
            <a:pPr marL="38100">
              <a:lnSpc>
                <a:spcPts val="1515"/>
              </a:lnSpc>
            </a:pPr>
            <a:fld id="{81D60167-4931-47E6-BA6A-407CBD079E47}" type="slidenum">
              <a:rPr sz="1300" spc="-5" dirty="0">
                <a:latin typeface="Times New Roman"/>
                <a:cs typeface="Times New Roman"/>
              </a:rPr>
              <a:t>19</a:t>
            </a:fld>
            <a:endParaRPr sz="1300">
              <a:latin typeface="Times New Roman"/>
              <a:cs typeface="Times New Roman"/>
            </a:endParaRPr>
          </a:p>
        </p:txBody>
      </p:sp>
      <p:sp>
        <p:nvSpPr>
          <p:cNvPr id="3" name="object 3"/>
          <p:cNvSpPr txBox="1"/>
          <p:nvPr/>
        </p:nvSpPr>
        <p:spPr>
          <a:xfrm>
            <a:off x="444500" y="1711528"/>
            <a:ext cx="4899025" cy="468630"/>
          </a:xfrm>
          <a:prstGeom prst="rect">
            <a:avLst/>
          </a:prstGeom>
        </p:spPr>
        <p:txBody>
          <a:bodyPr vert="horz" wrap="square" lIns="0" tIns="13335" rIns="0" bIns="0" rtlCol="0">
            <a:spAutoFit/>
          </a:bodyPr>
          <a:lstStyle/>
          <a:p>
            <a:pPr marL="341630" indent="-329565">
              <a:lnSpc>
                <a:spcPct val="100000"/>
              </a:lnSpc>
              <a:spcBef>
                <a:spcPts val="105"/>
              </a:spcBef>
              <a:buSzPct val="96551"/>
              <a:buFont typeface="Wingdings"/>
              <a:buChar char=""/>
              <a:tabLst>
                <a:tab pos="342265" algn="l"/>
              </a:tabLst>
            </a:pPr>
            <a:r>
              <a:rPr sz="2900" spc="-5" dirty="0">
                <a:latin typeface="Carlito"/>
                <a:cs typeface="Carlito"/>
              </a:rPr>
              <a:t>The formula for </a:t>
            </a:r>
            <a:r>
              <a:rPr sz="2900" dirty="0">
                <a:latin typeface="Carlito"/>
                <a:cs typeface="Carlito"/>
              </a:rPr>
              <a:t>this method</a:t>
            </a:r>
            <a:r>
              <a:rPr sz="2900" spc="-105" dirty="0">
                <a:latin typeface="Carlito"/>
                <a:cs typeface="Carlito"/>
              </a:rPr>
              <a:t> </a:t>
            </a:r>
            <a:r>
              <a:rPr sz="2900" dirty="0">
                <a:latin typeface="Carlito"/>
                <a:cs typeface="Carlito"/>
              </a:rPr>
              <a:t>is</a:t>
            </a:r>
            <a:endParaRPr sz="2900">
              <a:latin typeface="Carlito"/>
              <a:cs typeface="Carlito"/>
            </a:endParaRPr>
          </a:p>
        </p:txBody>
      </p:sp>
      <p:sp>
        <p:nvSpPr>
          <p:cNvPr id="4" name="object 4"/>
          <p:cNvSpPr txBox="1"/>
          <p:nvPr/>
        </p:nvSpPr>
        <p:spPr>
          <a:xfrm>
            <a:off x="1346453" y="2355342"/>
            <a:ext cx="4648200" cy="838200"/>
          </a:xfrm>
          <a:prstGeom prst="rect">
            <a:avLst/>
          </a:prstGeom>
          <a:ln w="25907">
            <a:solidFill>
              <a:srgbClr val="00946E"/>
            </a:solidFill>
          </a:ln>
        </p:spPr>
        <p:txBody>
          <a:bodyPr vert="horz" wrap="square" lIns="0" tIns="227965" rIns="0" bIns="0" rtlCol="0">
            <a:spAutoFit/>
          </a:bodyPr>
          <a:lstStyle/>
          <a:p>
            <a:pPr marL="183515">
              <a:lnSpc>
                <a:spcPct val="100000"/>
              </a:lnSpc>
              <a:spcBef>
                <a:spcPts val="1795"/>
              </a:spcBef>
            </a:pPr>
            <a:r>
              <a:rPr sz="2900" b="1" dirty="0">
                <a:latin typeface="Carlito"/>
                <a:cs typeface="Carlito"/>
              </a:rPr>
              <a:t>Y = C + I + G</a:t>
            </a:r>
            <a:r>
              <a:rPr sz="2900" b="1" spc="-65" dirty="0">
                <a:latin typeface="Carlito"/>
                <a:cs typeface="Carlito"/>
              </a:rPr>
              <a:t> </a:t>
            </a:r>
            <a:r>
              <a:rPr sz="2900" b="1" dirty="0">
                <a:latin typeface="Carlito"/>
                <a:cs typeface="Carlito"/>
              </a:rPr>
              <a:t>+(X-M)</a:t>
            </a:r>
            <a:endParaRPr sz="2900">
              <a:latin typeface="Carlito"/>
              <a:cs typeface="Carlito"/>
            </a:endParaRPr>
          </a:p>
        </p:txBody>
      </p:sp>
      <p:sp>
        <p:nvSpPr>
          <p:cNvPr id="5" name="object 5"/>
          <p:cNvSpPr txBox="1"/>
          <p:nvPr/>
        </p:nvSpPr>
        <p:spPr>
          <a:xfrm>
            <a:off x="444500" y="3428491"/>
            <a:ext cx="7327900" cy="2183130"/>
          </a:xfrm>
          <a:prstGeom prst="rect">
            <a:avLst/>
          </a:prstGeom>
        </p:spPr>
        <p:txBody>
          <a:bodyPr vert="horz" wrap="square" lIns="0" tIns="13335" rIns="0" bIns="0" rtlCol="0">
            <a:spAutoFit/>
          </a:bodyPr>
          <a:lstStyle/>
          <a:p>
            <a:pPr marL="321945" indent="-309880">
              <a:lnSpc>
                <a:spcPts val="3425"/>
              </a:lnSpc>
              <a:spcBef>
                <a:spcPts val="105"/>
              </a:spcBef>
              <a:buFont typeface="Arial"/>
              <a:buChar char="•"/>
              <a:tabLst>
                <a:tab pos="321945" algn="l"/>
                <a:tab pos="322580" algn="l"/>
              </a:tabLst>
            </a:pPr>
            <a:r>
              <a:rPr sz="2900" spc="-5" dirty="0">
                <a:latin typeface="Carlito"/>
                <a:cs typeface="Carlito"/>
              </a:rPr>
              <a:t>Here </a:t>
            </a:r>
            <a:r>
              <a:rPr sz="2900" dirty="0">
                <a:latin typeface="Carlito"/>
                <a:cs typeface="Carlito"/>
              </a:rPr>
              <a:t>Y </a:t>
            </a:r>
            <a:r>
              <a:rPr sz="2900" spc="-5" dirty="0">
                <a:latin typeface="Carlito"/>
                <a:cs typeface="Carlito"/>
              </a:rPr>
              <a:t>stands for </a:t>
            </a:r>
            <a:r>
              <a:rPr sz="2900" dirty="0">
                <a:latin typeface="Carlito"/>
                <a:cs typeface="Carlito"/>
              </a:rPr>
              <a:t>total</a:t>
            </a:r>
            <a:r>
              <a:rPr sz="2900" spc="-65" dirty="0">
                <a:latin typeface="Carlito"/>
                <a:cs typeface="Carlito"/>
              </a:rPr>
              <a:t> </a:t>
            </a:r>
            <a:r>
              <a:rPr sz="2900" dirty="0">
                <a:latin typeface="Carlito"/>
                <a:cs typeface="Carlito"/>
              </a:rPr>
              <a:t>expenditure</a:t>
            </a:r>
            <a:endParaRPr sz="2900">
              <a:latin typeface="Carlito"/>
              <a:cs typeface="Carlito"/>
            </a:endParaRPr>
          </a:p>
          <a:p>
            <a:pPr marL="321945" indent="-309880">
              <a:lnSpc>
                <a:spcPts val="3370"/>
              </a:lnSpc>
              <a:buFont typeface="Arial"/>
              <a:buChar char="•"/>
              <a:tabLst>
                <a:tab pos="321945" algn="l"/>
                <a:tab pos="322580" algn="l"/>
              </a:tabLst>
            </a:pPr>
            <a:r>
              <a:rPr sz="2900" dirty="0">
                <a:latin typeface="Carlito"/>
                <a:cs typeface="Carlito"/>
              </a:rPr>
              <a:t>C </a:t>
            </a:r>
            <a:r>
              <a:rPr sz="2900" spc="-5" dirty="0">
                <a:latin typeface="Carlito"/>
                <a:cs typeface="Carlito"/>
              </a:rPr>
              <a:t>stands </a:t>
            </a:r>
            <a:r>
              <a:rPr sz="2900" dirty="0">
                <a:latin typeface="Carlito"/>
                <a:cs typeface="Carlito"/>
              </a:rPr>
              <a:t>for consumption</a:t>
            </a:r>
            <a:r>
              <a:rPr sz="2900" spc="-80" dirty="0">
                <a:latin typeface="Carlito"/>
                <a:cs typeface="Carlito"/>
              </a:rPr>
              <a:t> </a:t>
            </a:r>
            <a:r>
              <a:rPr sz="2900" dirty="0">
                <a:latin typeface="Carlito"/>
                <a:cs typeface="Carlito"/>
              </a:rPr>
              <a:t>expenditure</a:t>
            </a:r>
            <a:endParaRPr sz="2900">
              <a:latin typeface="Carlito"/>
              <a:cs typeface="Carlito"/>
            </a:endParaRPr>
          </a:p>
          <a:p>
            <a:pPr marL="403860" indent="-391795">
              <a:lnSpc>
                <a:spcPts val="3379"/>
              </a:lnSpc>
              <a:buFont typeface="Arial"/>
              <a:buChar char="•"/>
              <a:tabLst>
                <a:tab pos="403860" algn="l"/>
                <a:tab pos="404495" algn="l"/>
              </a:tabLst>
            </a:pPr>
            <a:r>
              <a:rPr sz="2900" dirty="0">
                <a:latin typeface="Carlito"/>
                <a:cs typeface="Carlito"/>
              </a:rPr>
              <a:t>I </a:t>
            </a:r>
            <a:r>
              <a:rPr sz="2900" spc="-5" dirty="0">
                <a:latin typeface="Carlito"/>
                <a:cs typeface="Carlito"/>
              </a:rPr>
              <a:t>stands for </a:t>
            </a:r>
            <a:r>
              <a:rPr sz="2900" dirty="0">
                <a:latin typeface="Carlito"/>
                <a:cs typeface="Carlito"/>
              </a:rPr>
              <a:t>investment</a:t>
            </a:r>
            <a:r>
              <a:rPr sz="2900" spc="-5" dirty="0">
                <a:latin typeface="Carlito"/>
                <a:cs typeface="Carlito"/>
              </a:rPr>
              <a:t> expenditure</a:t>
            </a:r>
            <a:endParaRPr sz="2900">
              <a:latin typeface="Carlito"/>
              <a:cs typeface="Carlito"/>
            </a:endParaRPr>
          </a:p>
          <a:p>
            <a:pPr marL="321945" indent="-309880">
              <a:lnSpc>
                <a:spcPts val="3379"/>
              </a:lnSpc>
              <a:buFont typeface="Arial"/>
              <a:buChar char="•"/>
              <a:tabLst>
                <a:tab pos="321945" algn="l"/>
                <a:tab pos="322580" algn="l"/>
              </a:tabLst>
            </a:pPr>
            <a:r>
              <a:rPr sz="2900" dirty="0">
                <a:latin typeface="Carlito"/>
                <a:cs typeface="Carlito"/>
              </a:rPr>
              <a:t>G </a:t>
            </a:r>
            <a:r>
              <a:rPr sz="2900" spc="-5" dirty="0">
                <a:latin typeface="Carlito"/>
                <a:cs typeface="Carlito"/>
              </a:rPr>
              <a:t>stands for </a:t>
            </a:r>
            <a:r>
              <a:rPr sz="2900" dirty="0">
                <a:latin typeface="Carlito"/>
                <a:cs typeface="Carlito"/>
              </a:rPr>
              <a:t>Government</a:t>
            </a:r>
            <a:r>
              <a:rPr sz="2900" spc="-65" dirty="0">
                <a:latin typeface="Carlito"/>
                <a:cs typeface="Carlito"/>
              </a:rPr>
              <a:t> </a:t>
            </a:r>
            <a:r>
              <a:rPr sz="2900" spc="-5" dirty="0">
                <a:latin typeface="Carlito"/>
                <a:cs typeface="Carlito"/>
              </a:rPr>
              <a:t>expenditure</a:t>
            </a:r>
            <a:endParaRPr sz="2900">
              <a:latin typeface="Carlito"/>
              <a:cs typeface="Carlito"/>
            </a:endParaRPr>
          </a:p>
          <a:p>
            <a:pPr marL="321945" indent="-309880">
              <a:lnSpc>
                <a:spcPts val="3425"/>
              </a:lnSpc>
              <a:buFont typeface="Arial"/>
              <a:buChar char="•"/>
              <a:tabLst>
                <a:tab pos="321945" algn="l"/>
                <a:tab pos="322580" algn="l"/>
              </a:tabLst>
            </a:pPr>
            <a:r>
              <a:rPr sz="2900" dirty="0">
                <a:latin typeface="Carlito"/>
                <a:cs typeface="Carlito"/>
              </a:rPr>
              <a:t>(X-M) </a:t>
            </a:r>
            <a:r>
              <a:rPr sz="2900" spc="-5" dirty="0">
                <a:latin typeface="Carlito"/>
                <a:cs typeface="Carlito"/>
              </a:rPr>
              <a:t>Difference between </a:t>
            </a:r>
            <a:r>
              <a:rPr sz="2900" dirty="0">
                <a:latin typeface="Carlito"/>
                <a:cs typeface="Carlito"/>
              </a:rPr>
              <a:t>exports and</a:t>
            </a:r>
            <a:r>
              <a:rPr sz="2900" spc="-114" dirty="0">
                <a:latin typeface="Carlito"/>
                <a:cs typeface="Carlito"/>
              </a:rPr>
              <a:t> </a:t>
            </a:r>
            <a:r>
              <a:rPr sz="2900" spc="-5" dirty="0">
                <a:latin typeface="Carlito"/>
                <a:cs typeface="Carlito"/>
              </a:rPr>
              <a:t>imports</a:t>
            </a:r>
            <a:endParaRPr sz="2900">
              <a:latin typeface="Carlito"/>
              <a:cs typeface="Carlito"/>
            </a:endParaRPr>
          </a:p>
        </p:txBody>
      </p:sp>
    </p:spTree>
    <p:extLst>
      <p:ext uri="{BB962C8B-B14F-4D97-AF65-F5344CB8AC3E}">
        <p14:creationId xmlns:p14="http://schemas.microsoft.com/office/powerpoint/2010/main" val="15978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0555" y="1066800"/>
            <a:ext cx="7882890" cy="5039585"/>
          </a:xfrm>
          <a:prstGeom prst="rect">
            <a:avLst/>
          </a:prstGeom>
        </p:spPr>
        <p:txBody>
          <a:bodyPr vert="horz" wrap="square" lIns="0" tIns="24130" rIns="0" bIns="0" rtlCol="0">
            <a:spAutoFit/>
          </a:bodyPr>
          <a:lstStyle/>
          <a:p>
            <a:pPr marL="73025" marR="5080" indent="-60960">
              <a:lnSpc>
                <a:spcPct val="97300"/>
              </a:lnSpc>
              <a:spcBef>
                <a:spcPts val="190"/>
              </a:spcBef>
            </a:pPr>
            <a:r>
              <a:rPr sz="2800" spc="-5" dirty="0"/>
              <a:t>Macroeconomics deals with the economy as a whole.</a:t>
            </a:r>
            <a:br>
              <a:rPr lang="en-US" sz="2800" spc="-5" dirty="0"/>
            </a:br>
            <a:r>
              <a:rPr sz="2800" spc="-5" dirty="0"/>
              <a:t> </a:t>
            </a:r>
            <a:br>
              <a:rPr lang="en-US" sz="2800" spc="-5" dirty="0"/>
            </a:br>
            <a:br>
              <a:rPr lang="en-US" sz="2800" spc="-5" dirty="0"/>
            </a:br>
            <a:r>
              <a:rPr lang="en-US" sz="2800" spc="-5" dirty="0"/>
              <a:t>It examines the forces  that affect many firms, consumers and workers at the same time. </a:t>
            </a:r>
            <a:br>
              <a:rPr lang="en-US" sz="2800" spc="-5" dirty="0"/>
            </a:br>
            <a:br>
              <a:rPr lang="en-US" sz="2800" spc="-5" dirty="0"/>
            </a:br>
            <a:r>
              <a:rPr sz="2800" spc="-5" dirty="0"/>
              <a:t> It </a:t>
            </a:r>
            <a:r>
              <a:rPr sz="2800" spc="-10" dirty="0"/>
              <a:t>studies </a:t>
            </a:r>
            <a:r>
              <a:rPr sz="2800" spc="-5" dirty="0"/>
              <a:t>the </a:t>
            </a:r>
            <a:r>
              <a:rPr sz="2800" spc="-10" dirty="0"/>
              <a:t>behaviour </a:t>
            </a:r>
            <a:r>
              <a:rPr sz="2800" spc="-5" dirty="0"/>
              <a:t>of economic aggregates </a:t>
            </a:r>
            <a:r>
              <a:rPr sz="2800" dirty="0"/>
              <a:t>such  </a:t>
            </a:r>
            <a:r>
              <a:rPr sz="2800" spc="-5" dirty="0"/>
              <a:t>as aggregate income, consumption, investment, and  the </a:t>
            </a:r>
            <a:r>
              <a:rPr sz="2800" spc="-10" dirty="0"/>
              <a:t>overall </a:t>
            </a:r>
            <a:r>
              <a:rPr sz="2800" spc="-5" dirty="0"/>
              <a:t>level of</a:t>
            </a:r>
            <a:r>
              <a:rPr sz="2800" spc="5" dirty="0"/>
              <a:t> </a:t>
            </a:r>
            <a:r>
              <a:rPr sz="2800" spc="-10" dirty="0"/>
              <a:t>prices.</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866442" y="1447801"/>
            <a:ext cx="7286958" cy="3329581"/>
          </a:xfrm>
          <a:ln>
            <a:miter lim="800000"/>
            <a:headEnd/>
            <a:tailEnd/>
          </a:ln>
        </p:spPr>
        <p:txBody>
          <a:bodyPr/>
          <a:lstStyle/>
          <a:p>
            <a:pPr algn="ctr" eaLnBrk="1" fontAlgn="auto" hangingPunct="1">
              <a:spcAft>
                <a:spcPts val="0"/>
              </a:spcAft>
              <a:defRPr/>
            </a:pPr>
            <a:r>
              <a:rPr lang="en-US" dirty="0"/>
              <a:t>Components of National Income</a:t>
            </a:r>
          </a:p>
        </p:txBody>
      </p:sp>
    </p:spTree>
    <p:extLst>
      <p:ext uri="{BB962C8B-B14F-4D97-AF65-F5344CB8AC3E}">
        <p14:creationId xmlns:p14="http://schemas.microsoft.com/office/powerpoint/2010/main" val="849868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4859338" y="2590800"/>
            <a:ext cx="2378075" cy="2943225"/>
            <a:chOff x="3109" y="2208"/>
            <a:chExt cx="1498" cy="1854"/>
          </a:xfrm>
        </p:grpSpPr>
        <p:sp>
          <p:nvSpPr>
            <p:cNvPr id="20502" name="Line 21"/>
            <p:cNvSpPr>
              <a:spLocks noChangeShapeType="1"/>
            </p:cNvSpPr>
            <p:nvPr/>
          </p:nvSpPr>
          <p:spPr bwMode="auto">
            <a:xfrm flipH="1" flipV="1">
              <a:off x="3456" y="2208"/>
              <a:ext cx="720" cy="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03" name="Text Box 22"/>
            <p:cNvSpPr txBox="1">
              <a:spLocks noChangeArrowheads="1"/>
            </p:cNvSpPr>
            <p:nvPr/>
          </p:nvSpPr>
          <p:spPr bwMode="auto">
            <a:xfrm>
              <a:off x="3109" y="3480"/>
              <a:ext cx="1498" cy="582"/>
            </a:xfrm>
            <a:prstGeom prst="rect">
              <a:avLst/>
            </a:prstGeom>
            <a:solidFill>
              <a:schemeClr val="folHlink"/>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800"/>
                <a:t>Government</a:t>
              </a:r>
            </a:p>
            <a:p>
              <a:pPr algn="ctr"/>
              <a:r>
                <a:rPr lang="en-US" sz="1800"/>
                <a:t>purchases of goods</a:t>
              </a:r>
            </a:p>
            <a:p>
              <a:pPr algn="ctr"/>
              <a:r>
                <a:rPr lang="en-US" sz="1800"/>
                <a:t>and services</a:t>
              </a:r>
            </a:p>
          </p:txBody>
        </p:sp>
      </p:grpSp>
      <p:sp>
        <p:nvSpPr>
          <p:cNvPr id="20483" name="WordArt 2"/>
          <p:cNvSpPr>
            <a:spLocks noChangeArrowheads="1" noChangeShapeType="1" noTextEdit="1"/>
          </p:cNvSpPr>
          <p:nvPr/>
        </p:nvSpPr>
        <p:spPr bwMode="auto">
          <a:xfrm>
            <a:off x="1092200" y="609600"/>
            <a:ext cx="8153400" cy="838200"/>
          </a:xfrm>
          <a:prstGeom prst="rect">
            <a:avLst/>
          </a:prstGeom>
        </p:spPr>
        <p:txBody>
          <a:bodyPr wrap="none" fromWordArt="1">
            <a:prstTxWarp prst="textFadeUp">
              <a:avLst>
                <a:gd name="adj" fmla="val 9991"/>
              </a:avLst>
            </a:prstTxWarp>
          </a:bodyPr>
          <a:lstStyle/>
          <a:p>
            <a:pPr algn="ctr"/>
            <a:endParaRPr lang="en-US" sz="3600" kern="10">
              <a:ln w="12700">
                <a:solidFill>
                  <a:schemeClr val="tx1"/>
                </a:solidFill>
                <a:round/>
                <a:headEnd/>
                <a:tailEnd/>
              </a:ln>
              <a:solidFill>
                <a:srgbClr val="FF0000"/>
              </a:solidFill>
              <a:effectLst>
                <a:outerShdw dist="35921" dir="2700000" algn="ctr" rotWithShape="0">
                  <a:srgbClr val="875B0D"/>
                </a:outerShdw>
              </a:effectLst>
              <a:latin typeface="Arial Black" panose="020B0A04020102020204" pitchFamily="34" charset="0"/>
            </a:endParaRPr>
          </a:p>
        </p:txBody>
      </p:sp>
      <p:pic>
        <p:nvPicPr>
          <p:cNvPr id="204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0" y="152400"/>
            <a:ext cx="11795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4"/>
          <p:cNvSpPr txBox="1">
            <a:spLocks noChangeArrowheads="1"/>
          </p:cNvSpPr>
          <p:nvPr/>
        </p:nvSpPr>
        <p:spPr bwMode="auto">
          <a:xfrm>
            <a:off x="2714625" y="1828800"/>
            <a:ext cx="3914775" cy="650875"/>
          </a:xfrm>
          <a:prstGeom prst="rect">
            <a:avLst/>
          </a:prstGeom>
          <a:solidFill>
            <a:srgbClr val="00FFCC"/>
          </a:solidFill>
          <a:ln w="9525">
            <a:solidFill>
              <a:schemeClr val="tx1"/>
            </a:solidFill>
            <a:miter lim="800000"/>
            <a:headEnd/>
            <a:tailEnd/>
          </a:ln>
          <a:effectLst>
            <a:outerShdw dist="107763" dir="2700000" algn="ctr" rotWithShape="0">
              <a:schemeClr val="bg2"/>
            </a:outerShdw>
          </a:effectLst>
        </p:spPr>
        <p:txBody>
          <a:bodyPr wrap="none">
            <a:spAutoFit/>
          </a:bodyPr>
          <a:lstStyle/>
          <a:p>
            <a:pPr>
              <a:defRPr/>
            </a:pPr>
            <a:r>
              <a:rPr lang="en-US" sz="3600">
                <a:effectLst>
                  <a:outerShdw blurRad="38100" dist="38100" dir="2700000" algn="tl">
                    <a:srgbClr val="FFFFFF"/>
                  </a:outerShdw>
                </a:effectLst>
                <a:latin typeface="Arial" charset="0"/>
              </a:rPr>
              <a:t>Y = C + I + G + NX</a:t>
            </a:r>
            <a:endParaRPr lang="en-US" sz="3600">
              <a:latin typeface="Arial" charset="0"/>
            </a:endParaRPr>
          </a:p>
        </p:txBody>
      </p:sp>
      <p:grpSp>
        <p:nvGrpSpPr>
          <p:cNvPr id="3" name="Group 5"/>
          <p:cNvGrpSpPr>
            <a:grpSpLocks/>
          </p:cNvGrpSpPr>
          <p:nvPr/>
        </p:nvGrpSpPr>
        <p:grpSpPr bwMode="auto">
          <a:xfrm>
            <a:off x="452438" y="2590800"/>
            <a:ext cx="2443162" cy="1411288"/>
            <a:chOff x="237" y="2256"/>
            <a:chExt cx="1539" cy="889"/>
          </a:xfrm>
        </p:grpSpPr>
        <p:sp>
          <p:nvSpPr>
            <p:cNvPr id="20500" name="Line 6"/>
            <p:cNvSpPr>
              <a:spLocks noChangeShapeType="1"/>
            </p:cNvSpPr>
            <p:nvPr/>
          </p:nvSpPr>
          <p:spPr bwMode="auto">
            <a:xfrm flipV="1">
              <a:off x="1296" y="2256"/>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01" name="Text Box 7"/>
            <p:cNvSpPr txBox="1">
              <a:spLocks noChangeArrowheads="1"/>
            </p:cNvSpPr>
            <p:nvPr/>
          </p:nvSpPr>
          <p:spPr bwMode="auto">
            <a:xfrm>
              <a:off x="237" y="2544"/>
              <a:ext cx="1051" cy="601"/>
            </a:xfrm>
            <a:prstGeom prst="rect">
              <a:avLst/>
            </a:prstGeom>
            <a:solidFill>
              <a:srgbClr val="FFCC99"/>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800"/>
                <a:t>Total demand</a:t>
              </a:r>
            </a:p>
            <a:p>
              <a:pPr algn="ctr"/>
              <a:r>
                <a:rPr lang="en-US" sz="1800"/>
                <a:t>for domestic </a:t>
              </a:r>
            </a:p>
            <a:p>
              <a:pPr algn="ctr"/>
              <a:r>
                <a:rPr lang="en-US" sz="1800"/>
                <a:t>output (</a:t>
              </a:r>
              <a:r>
                <a:rPr lang="en-US" sz="1400"/>
                <a:t>GDP</a:t>
              </a:r>
              <a:r>
                <a:rPr lang="en-US" sz="1800"/>
                <a:t>)</a:t>
              </a:r>
              <a:endParaRPr lang="en-US" sz="2000"/>
            </a:p>
          </p:txBody>
        </p:sp>
      </p:grpSp>
      <p:grpSp>
        <p:nvGrpSpPr>
          <p:cNvPr id="4" name="Group 8"/>
          <p:cNvGrpSpPr>
            <a:grpSpLocks/>
          </p:cNvGrpSpPr>
          <p:nvPr/>
        </p:nvGrpSpPr>
        <p:grpSpPr bwMode="auto">
          <a:xfrm>
            <a:off x="2320925" y="2590800"/>
            <a:ext cx="1595438" cy="1395413"/>
            <a:chOff x="1499" y="2208"/>
            <a:chExt cx="959" cy="894"/>
          </a:xfrm>
        </p:grpSpPr>
        <p:sp>
          <p:nvSpPr>
            <p:cNvPr id="20498" name="Line 9"/>
            <p:cNvSpPr>
              <a:spLocks noChangeShapeType="1"/>
            </p:cNvSpPr>
            <p:nvPr/>
          </p:nvSpPr>
          <p:spPr bwMode="auto">
            <a:xfrm flipV="1">
              <a:off x="2064" y="2208"/>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9" name="Text Box 10"/>
            <p:cNvSpPr txBox="1">
              <a:spLocks noChangeArrowheads="1"/>
            </p:cNvSpPr>
            <p:nvPr/>
          </p:nvSpPr>
          <p:spPr bwMode="auto">
            <a:xfrm>
              <a:off x="1499" y="2688"/>
              <a:ext cx="959" cy="414"/>
            </a:xfrm>
            <a:prstGeom prst="rect">
              <a:avLst/>
            </a:prstGeom>
            <a:solidFill>
              <a:srgbClr val="CC66FF"/>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800"/>
                <a:t>is composed</a:t>
              </a:r>
            </a:p>
            <a:p>
              <a:pPr algn="ctr"/>
              <a:r>
                <a:rPr lang="en-US" sz="1800"/>
                <a:t> of</a:t>
              </a:r>
            </a:p>
          </p:txBody>
        </p:sp>
      </p:grpSp>
      <p:grpSp>
        <p:nvGrpSpPr>
          <p:cNvPr id="5" name="Group 11"/>
          <p:cNvGrpSpPr>
            <a:grpSpLocks/>
          </p:cNvGrpSpPr>
          <p:nvPr/>
        </p:nvGrpSpPr>
        <p:grpSpPr bwMode="auto">
          <a:xfrm>
            <a:off x="3124200" y="2590800"/>
            <a:ext cx="1673225" cy="2954338"/>
            <a:chOff x="1957" y="2208"/>
            <a:chExt cx="956" cy="1860"/>
          </a:xfrm>
        </p:grpSpPr>
        <p:sp>
          <p:nvSpPr>
            <p:cNvPr id="20496" name="Line 12"/>
            <p:cNvSpPr>
              <a:spLocks noChangeShapeType="1"/>
            </p:cNvSpPr>
            <p:nvPr/>
          </p:nvSpPr>
          <p:spPr bwMode="auto">
            <a:xfrm flipH="1" flipV="1">
              <a:off x="2352" y="2208"/>
              <a:ext cx="144"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7" name="Text Box 13"/>
            <p:cNvSpPr txBox="1">
              <a:spLocks noChangeArrowheads="1"/>
            </p:cNvSpPr>
            <p:nvPr/>
          </p:nvSpPr>
          <p:spPr bwMode="auto">
            <a:xfrm>
              <a:off x="1957" y="3487"/>
              <a:ext cx="956" cy="581"/>
            </a:xfrm>
            <a:prstGeom prst="rect">
              <a:avLst/>
            </a:prstGeom>
            <a:solidFill>
              <a:srgbClr val="CCFF33"/>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800"/>
                <a:t>Consumption</a:t>
              </a:r>
            </a:p>
            <a:p>
              <a:pPr algn="ctr"/>
              <a:r>
                <a:rPr lang="en-US" sz="1800"/>
                <a:t>spending by</a:t>
              </a:r>
            </a:p>
            <a:p>
              <a:pPr algn="ctr"/>
              <a:r>
                <a:rPr lang="en-US" sz="1800"/>
                <a:t>households</a:t>
              </a:r>
              <a:endParaRPr lang="en-US" sz="2000"/>
            </a:p>
          </p:txBody>
        </p:sp>
      </p:grpSp>
      <p:grpSp>
        <p:nvGrpSpPr>
          <p:cNvPr id="6" name="Group 14"/>
          <p:cNvGrpSpPr>
            <a:grpSpLocks/>
          </p:cNvGrpSpPr>
          <p:nvPr/>
        </p:nvGrpSpPr>
        <p:grpSpPr bwMode="auto">
          <a:xfrm>
            <a:off x="4419600" y="2593975"/>
            <a:ext cx="1544638" cy="1381125"/>
            <a:chOff x="2733" y="2256"/>
            <a:chExt cx="973" cy="870"/>
          </a:xfrm>
        </p:grpSpPr>
        <p:sp>
          <p:nvSpPr>
            <p:cNvPr id="20494" name="Line 15"/>
            <p:cNvSpPr>
              <a:spLocks noChangeShapeType="1"/>
            </p:cNvSpPr>
            <p:nvPr/>
          </p:nvSpPr>
          <p:spPr bwMode="auto">
            <a:xfrm flipH="1" flipV="1">
              <a:off x="2784" y="2256"/>
              <a:ext cx="336"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5" name="Text Box 16"/>
            <p:cNvSpPr txBox="1">
              <a:spLocks noChangeArrowheads="1"/>
            </p:cNvSpPr>
            <p:nvPr/>
          </p:nvSpPr>
          <p:spPr bwMode="auto">
            <a:xfrm>
              <a:off x="2733" y="2544"/>
              <a:ext cx="973" cy="582"/>
            </a:xfrm>
            <a:prstGeom prst="rect">
              <a:avLst/>
            </a:prstGeom>
            <a:solidFill>
              <a:srgbClr val="66FF66"/>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800"/>
                <a:t>Investment</a:t>
              </a:r>
            </a:p>
            <a:p>
              <a:pPr algn="ctr"/>
              <a:r>
                <a:rPr lang="en-US" sz="1800"/>
                <a:t>spending by</a:t>
              </a:r>
            </a:p>
            <a:p>
              <a:pPr algn="ctr"/>
              <a:r>
                <a:rPr lang="en-US" sz="1800"/>
                <a:t>businesses</a:t>
              </a:r>
              <a:endParaRPr lang="en-US" sz="2000"/>
            </a:p>
          </p:txBody>
        </p:sp>
      </p:grpSp>
      <p:grpSp>
        <p:nvGrpSpPr>
          <p:cNvPr id="7" name="Group 17"/>
          <p:cNvGrpSpPr>
            <a:grpSpLocks/>
          </p:cNvGrpSpPr>
          <p:nvPr/>
        </p:nvGrpSpPr>
        <p:grpSpPr bwMode="auto">
          <a:xfrm>
            <a:off x="6234113" y="2579688"/>
            <a:ext cx="2468562" cy="2197100"/>
            <a:chOff x="3264" y="2256"/>
            <a:chExt cx="1555" cy="1621"/>
          </a:xfrm>
        </p:grpSpPr>
        <p:sp>
          <p:nvSpPr>
            <p:cNvPr id="20492" name="Line 18"/>
            <p:cNvSpPr>
              <a:spLocks noChangeShapeType="1"/>
            </p:cNvSpPr>
            <p:nvPr/>
          </p:nvSpPr>
          <p:spPr bwMode="auto">
            <a:xfrm flipH="1" flipV="1">
              <a:off x="3264" y="2256"/>
              <a:ext cx="1056"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3" name="Text Box 19"/>
            <p:cNvSpPr txBox="1">
              <a:spLocks noChangeArrowheads="1"/>
            </p:cNvSpPr>
            <p:nvPr/>
          </p:nvSpPr>
          <p:spPr bwMode="auto">
            <a:xfrm>
              <a:off x="3869" y="3264"/>
              <a:ext cx="950" cy="613"/>
            </a:xfrm>
            <a:prstGeom prst="rect">
              <a:avLst/>
            </a:prstGeom>
            <a:solidFill>
              <a:srgbClr val="FF5050"/>
            </a:solidFill>
            <a:ln w="9525">
              <a:solidFill>
                <a:schemeClr val="tx1"/>
              </a:solidFill>
              <a:miter lim="800000"/>
              <a:headEnd/>
              <a:tailEnd/>
            </a:ln>
            <a:effectLst>
              <a:outerShdw dist="107763" dir="18900000" algn="ctr" rotWithShape="0">
                <a:schemeClr val="bg2"/>
              </a:outerShdw>
            </a:effec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sz="1600"/>
                <a:t>Net exports</a:t>
              </a:r>
            </a:p>
            <a:p>
              <a:pPr algn="ctr"/>
              <a:r>
                <a:rPr lang="en-US" sz="1600"/>
                <a:t>or net foreign</a:t>
              </a:r>
            </a:p>
            <a:p>
              <a:pPr algn="ctr"/>
              <a:r>
                <a:rPr lang="en-US" sz="1600"/>
                <a:t>demand</a:t>
              </a:r>
              <a:endParaRPr lang="en-US" sz="2000"/>
            </a:p>
          </p:txBody>
        </p:sp>
      </p:grpSp>
      <p:sp>
        <p:nvSpPr>
          <p:cNvPr id="20491" name="Rectangle 26"/>
          <p:cNvSpPr>
            <a:spLocks noChangeArrowheads="1"/>
          </p:cNvSpPr>
          <p:nvPr/>
        </p:nvSpPr>
        <p:spPr bwMode="auto">
          <a:xfrm>
            <a:off x="1676400" y="381000"/>
            <a:ext cx="701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sz="4400"/>
              <a:t>The Components of GDP</a:t>
            </a:r>
          </a:p>
        </p:txBody>
      </p:sp>
    </p:spTree>
    <p:extLst>
      <p:ext uri="{BB962C8B-B14F-4D97-AF65-F5344CB8AC3E}">
        <p14:creationId xmlns:p14="http://schemas.microsoft.com/office/powerpoint/2010/main" val="21327637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p:cTn id="7" dur="500" fill="hold"/>
                                        <p:tgtEl>
                                          <p:spTgt spid="37892"/>
                                        </p:tgtEl>
                                        <p:attrNameLst>
                                          <p:attrName>ppt_w</p:attrName>
                                        </p:attrNameLst>
                                      </p:cBhvr>
                                      <p:tavLst>
                                        <p:tav tm="0">
                                          <p:val>
                                            <p:fltVal val="0"/>
                                          </p:val>
                                        </p:tav>
                                        <p:tav tm="100000">
                                          <p:val>
                                            <p:strVal val="#ppt_w"/>
                                          </p:val>
                                        </p:tav>
                                      </p:tavLst>
                                    </p:anim>
                                    <p:anim calcmode="lin" valueType="num">
                                      <p:cBhvr>
                                        <p:cTn id="8" dur="500" fill="hold"/>
                                        <p:tgtEl>
                                          <p:spTgt spid="37892"/>
                                        </p:tgtEl>
                                        <p:attrNameLst>
                                          <p:attrName>ppt_h</p:attrName>
                                        </p:attrNameLst>
                                      </p:cBhvr>
                                      <p:tavLst>
                                        <p:tav tm="0">
                                          <p:val>
                                            <p:fltVal val="0"/>
                                          </p:val>
                                        </p:tav>
                                        <p:tav tm="100000">
                                          <p:val>
                                            <p:strVal val="#ppt_h"/>
                                          </p:val>
                                        </p:tav>
                                      </p:tavLst>
                                    </p:anim>
                                    <p:anim calcmode="lin" valueType="num">
                                      <p:cBhvr>
                                        <p:cTn id="9" dur="500" fill="hold"/>
                                        <p:tgtEl>
                                          <p:spTgt spid="37892"/>
                                        </p:tgtEl>
                                        <p:attrNameLst>
                                          <p:attrName>ppt_x</p:attrName>
                                        </p:attrNameLst>
                                      </p:cBhvr>
                                      <p:tavLst>
                                        <p:tav tm="0">
                                          <p:val>
                                            <p:fltVal val="0.5"/>
                                          </p:val>
                                        </p:tav>
                                        <p:tav tm="100000">
                                          <p:val>
                                            <p:strVal val="#ppt_x"/>
                                          </p:val>
                                        </p:tav>
                                      </p:tavLst>
                                    </p:anim>
                                    <p:anim calcmode="lin" valueType="num">
                                      <p:cBhvr>
                                        <p:cTn id="10" dur="500" fill="hold"/>
                                        <p:tgtEl>
                                          <p:spTgt spid="37892"/>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2" presetClass="entr" presetSubtype="1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nodeType="afterGroup">
                            <p:stCondLst>
                              <p:cond delay="100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20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2500"/>
                            </p:stCondLst>
                            <p:childTnLst>
                              <p:par>
                                <p:cTn id="32" presetID="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0-#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3000"/>
                            </p:stCondLst>
                            <p:childTnLst>
                              <p:par>
                                <p:cTn id="37" presetID="2" presetClass="entr" presetSubtype="6"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E21E6F97-20F5-434E-8FA4-07F546FFDCEC}" type="slidenum">
              <a:rPr lang="en-US" sz="1200">
                <a:solidFill>
                  <a:srgbClr val="045C75"/>
                </a:solidFill>
              </a:rPr>
              <a:pPr/>
              <a:t>22</a:t>
            </a:fld>
            <a:endParaRPr lang="en-US" sz="1200">
              <a:solidFill>
                <a:srgbClr val="045C75"/>
              </a:solidFill>
            </a:endParaRPr>
          </a:p>
        </p:txBody>
      </p:sp>
      <p:sp>
        <p:nvSpPr>
          <p:cNvPr id="22531" name="Rectangle 3"/>
          <p:cNvSpPr>
            <a:spLocks noChangeArrowheads="1"/>
          </p:cNvSpPr>
          <p:nvPr/>
        </p:nvSpPr>
        <p:spPr bwMode="auto">
          <a:xfrm>
            <a:off x="609600" y="609600"/>
            <a:ext cx="7772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IN" b="0" dirty="0"/>
              <a:t>GDP only includes </a:t>
            </a:r>
            <a:r>
              <a:rPr lang="en-IN" b="0" i="1" dirty="0"/>
              <a:t>final products </a:t>
            </a:r>
            <a:r>
              <a:rPr lang="en-IN" b="0" dirty="0"/>
              <a:t>— goods for sale, rather than </a:t>
            </a:r>
            <a:r>
              <a:rPr lang="en-IN" b="0" i="1" dirty="0"/>
              <a:t>intermediate goods </a:t>
            </a:r>
            <a:r>
              <a:rPr lang="en-IN" b="0" dirty="0"/>
              <a:t>that are used to make final products. So a raw fish sold to a customer at a supermarket is part of GDP, but a raw fish sold to a restaurant isn’t — only the cooked fish the restaurant sells to its customers counts. This is to avoid double-counting.</a:t>
            </a:r>
            <a:endParaRPr lang="en-IN" dirty="0"/>
          </a:p>
        </p:txBody>
      </p:sp>
      <p:pic>
        <p:nvPicPr>
          <p:cNvPr id="22532" name="Picture 2" descr="What is a final good? Definition and examples - Market Business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276600"/>
            <a:ext cx="4114800"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58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C73708F8-D958-4FA6-84D1-137E841965EB}" type="slidenum">
              <a:rPr lang="en-US" sz="1200">
                <a:solidFill>
                  <a:srgbClr val="045C75"/>
                </a:solidFill>
              </a:rPr>
              <a:pPr/>
              <a:t>23</a:t>
            </a:fld>
            <a:endParaRPr lang="en-US" sz="1200">
              <a:solidFill>
                <a:srgbClr val="045C75"/>
              </a:solidFill>
            </a:endParaRPr>
          </a:p>
        </p:txBody>
      </p:sp>
      <p:sp>
        <p:nvSpPr>
          <p:cNvPr id="24579" name="Rectangle 2"/>
          <p:cNvSpPr>
            <a:spLocks noChangeArrowheads="1"/>
          </p:cNvSpPr>
          <p:nvPr/>
        </p:nvSpPr>
        <p:spPr bwMode="auto">
          <a:xfrm>
            <a:off x="381000" y="609600"/>
            <a:ext cx="8382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IN" b="0"/>
              <a:t>Think about a dress as an example. GDP only counts the total value of the dress that’s eventually sold. </a:t>
            </a:r>
          </a:p>
          <a:p>
            <a:endParaRPr lang="en-US" b="0"/>
          </a:p>
          <a:p>
            <a:r>
              <a:rPr lang="en-US" b="0"/>
              <a:t>Selling price of the dress 	= Rs. 1000/-</a:t>
            </a:r>
          </a:p>
          <a:p>
            <a:endParaRPr lang="en-US" b="0"/>
          </a:p>
          <a:p>
            <a:r>
              <a:rPr lang="en-US" b="0"/>
              <a:t>Selling price 			= Cost + profit </a:t>
            </a:r>
          </a:p>
          <a:p>
            <a:r>
              <a:rPr lang="en-US" b="0"/>
              <a:t>				= Rs. 600 + 400</a:t>
            </a:r>
          </a:p>
          <a:p>
            <a:endParaRPr lang="en-US" b="0"/>
          </a:p>
          <a:p>
            <a:r>
              <a:rPr lang="en-US" b="0"/>
              <a:t>Cost = cost of raw material + stitching charge+ other material required </a:t>
            </a:r>
          </a:p>
          <a:p>
            <a:r>
              <a:rPr lang="en-US" b="0"/>
              <a:t>        = Rs. 200 + 300 + 100 </a:t>
            </a:r>
          </a:p>
          <a:p>
            <a:r>
              <a:rPr lang="en-US" b="0"/>
              <a:t>	</a:t>
            </a:r>
          </a:p>
          <a:p>
            <a:endParaRPr lang="en-US" b="0"/>
          </a:p>
          <a:p>
            <a:r>
              <a:rPr lang="en-US" b="0"/>
              <a:t>Therefore cost = Rs. 600/-</a:t>
            </a:r>
          </a:p>
          <a:p>
            <a:endParaRPr lang="en-US" b="0"/>
          </a:p>
          <a:p>
            <a:r>
              <a:rPr lang="en-US" b="0"/>
              <a:t>Profit = Rs. 400/-</a:t>
            </a:r>
            <a:endParaRPr lang="en-IN"/>
          </a:p>
        </p:txBody>
      </p:sp>
    </p:spTree>
    <p:extLst>
      <p:ext uri="{BB962C8B-B14F-4D97-AF65-F5344CB8AC3E}">
        <p14:creationId xmlns:p14="http://schemas.microsoft.com/office/powerpoint/2010/main" val="87609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7A350871-9EFA-4713-A8CA-7E763B8FB743}" type="slidenum">
              <a:rPr lang="en-US" sz="1200">
                <a:solidFill>
                  <a:srgbClr val="045C75"/>
                </a:solidFill>
              </a:rPr>
              <a:pPr/>
              <a:t>24</a:t>
            </a:fld>
            <a:endParaRPr lang="en-US" sz="1200">
              <a:solidFill>
                <a:srgbClr val="045C75"/>
              </a:solidFill>
            </a:endParaRPr>
          </a:p>
        </p:txBody>
      </p:sp>
      <p:sp>
        <p:nvSpPr>
          <p:cNvPr id="25603" name="Rectangle 2"/>
          <p:cNvSpPr>
            <a:spLocks noChangeArrowheads="1"/>
          </p:cNvSpPr>
          <p:nvPr/>
        </p:nvSpPr>
        <p:spPr bwMode="auto">
          <a:xfrm>
            <a:off x="457200" y="762000"/>
            <a:ext cx="7620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b="0"/>
              <a:t>Calculating GDP </a:t>
            </a:r>
          </a:p>
          <a:p>
            <a:r>
              <a:rPr lang="en-US" b="0"/>
              <a:t>= P*Q(material)    +    P* Q (stitching charges)   +</a:t>
            </a:r>
          </a:p>
          <a:p>
            <a:r>
              <a:rPr lang="en-US" b="0"/>
              <a:t>	P * Q (other material)   + P * Q(dress)</a:t>
            </a:r>
          </a:p>
          <a:p>
            <a:endParaRPr lang="en-US" b="0"/>
          </a:p>
          <a:p>
            <a:r>
              <a:rPr lang="en-US" b="0"/>
              <a:t>= Rs. 200 + Rs. 300 + Rs. 100 + </a:t>
            </a:r>
            <a:r>
              <a:rPr lang="en-US" b="0">
                <a:solidFill>
                  <a:srgbClr val="FF0000"/>
                </a:solidFill>
              </a:rPr>
              <a:t>Rs. 1000</a:t>
            </a:r>
          </a:p>
          <a:p>
            <a:endParaRPr lang="en-US" b="0">
              <a:solidFill>
                <a:srgbClr val="FF0000"/>
              </a:solidFill>
            </a:endParaRPr>
          </a:p>
          <a:p>
            <a:endParaRPr lang="en-US" b="0">
              <a:solidFill>
                <a:srgbClr val="FF0000"/>
              </a:solidFill>
            </a:endParaRPr>
          </a:p>
          <a:p>
            <a:r>
              <a:rPr lang="en-US" b="0">
                <a:solidFill>
                  <a:srgbClr val="FF0000"/>
                </a:solidFill>
              </a:rPr>
              <a:t>				(200+300+100)</a:t>
            </a:r>
          </a:p>
          <a:p>
            <a:endParaRPr lang="en-US" b="0">
              <a:solidFill>
                <a:srgbClr val="FF0000"/>
              </a:solidFill>
            </a:endParaRPr>
          </a:p>
          <a:p>
            <a:r>
              <a:rPr lang="en-US" b="0">
                <a:solidFill>
                  <a:srgbClr val="FF0000"/>
                </a:solidFill>
              </a:rPr>
              <a:t>This is the problem of double counting. Therefore we do not include intermediate goods while calculating GDP.</a:t>
            </a:r>
          </a:p>
          <a:p>
            <a:endParaRPr lang="en-US" b="0"/>
          </a:p>
          <a:p>
            <a:r>
              <a:rPr lang="en-US" b="0"/>
              <a:t> </a:t>
            </a:r>
            <a:endParaRPr lang="en-IN"/>
          </a:p>
        </p:txBody>
      </p:sp>
      <p:cxnSp>
        <p:nvCxnSpPr>
          <p:cNvPr id="5" name="Straight Arrow Connector 4"/>
          <p:cNvCxnSpPr/>
          <p:nvPr/>
        </p:nvCxnSpPr>
        <p:spPr>
          <a:xfrm rot="5400000">
            <a:off x="5257801" y="2895600"/>
            <a:ext cx="4572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515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F76C9943-1DFD-49B6-B411-DB35A7BDD68E}" type="slidenum">
              <a:rPr lang="en-US" sz="1200">
                <a:solidFill>
                  <a:srgbClr val="045C75"/>
                </a:solidFill>
              </a:rPr>
              <a:pPr/>
              <a:t>25</a:t>
            </a:fld>
            <a:endParaRPr lang="en-US" sz="1200">
              <a:solidFill>
                <a:srgbClr val="045C75"/>
              </a:solidFill>
            </a:endParaRPr>
          </a:p>
        </p:txBody>
      </p:sp>
      <p:sp>
        <p:nvSpPr>
          <p:cNvPr id="26627" name="Rectangle 2"/>
          <p:cNvSpPr>
            <a:spLocks noChangeArrowheads="1"/>
          </p:cNvSpPr>
          <p:nvPr/>
        </p:nvSpPr>
        <p:spPr bwMode="auto">
          <a:xfrm>
            <a:off x="762000" y="914400"/>
            <a:ext cx="7543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r>
              <a:rPr lang="en-IN"/>
              <a:t>C (consumption)</a:t>
            </a:r>
            <a:r>
              <a:rPr lang="en-IN" b="0"/>
              <a:t> is normally the largest GDP component in the economy, consisting of private expenditures in the economy (household final consumption expenditure). These personal expenditures fall under one of the following categories: durable goods, nondurable goods, and services. Examples include food, rent, jewellery, gasoline, and medical expenses, but not the purchase of new housing.</a:t>
            </a:r>
          </a:p>
        </p:txBody>
      </p:sp>
    </p:spTree>
    <p:extLst>
      <p:ext uri="{BB962C8B-B14F-4D97-AF65-F5344CB8AC3E}">
        <p14:creationId xmlns:p14="http://schemas.microsoft.com/office/powerpoint/2010/main" val="357607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C9356E36-B1F3-4370-AB80-26501E294578}" type="slidenum">
              <a:rPr lang="en-US" sz="1200">
                <a:solidFill>
                  <a:srgbClr val="045C75"/>
                </a:solidFill>
              </a:rPr>
              <a:pPr/>
              <a:t>26</a:t>
            </a:fld>
            <a:endParaRPr lang="en-US" sz="1200">
              <a:solidFill>
                <a:srgbClr val="045C75"/>
              </a:solidFill>
            </a:endParaRPr>
          </a:p>
        </p:txBody>
      </p:sp>
      <p:sp>
        <p:nvSpPr>
          <p:cNvPr id="27651" name="Rectangle 2"/>
          <p:cNvSpPr>
            <a:spLocks noChangeArrowheads="1"/>
          </p:cNvSpPr>
          <p:nvPr/>
        </p:nvSpPr>
        <p:spPr bwMode="auto">
          <a:xfrm>
            <a:off x="473329" y="1512493"/>
            <a:ext cx="7620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r>
              <a:rPr lang="en-IN" dirty="0"/>
              <a:t>I (investment)</a:t>
            </a:r>
            <a:r>
              <a:rPr lang="en-IN" b="0" dirty="0"/>
              <a:t> includes, for instance, business investment in equipment, but does not include exchanges of existing assets. Examples include construction of a new mine, purchase of software, or purchase of machinery and equipment for a factory. </a:t>
            </a:r>
          </a:p>
        </p:txBody>
      </p:sp>
    </p:spTree>
    <p:extLst>
      <p:ext uri="{BB962C8B-B14F-4D97-AF65-F5344CB8AC3E}">
        <p14:creationId xmlns:p14="http://schemas.microsoft.com/office/powerpoint/2010/main" val="254497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143000"/>
            <a:ext cx="8077200" cy="2585323"/>
          </a:xfrm>
          <a:prstGeom prst="rect">
            <a:avLst/>
          </a:prstGeom>
        </p:spPr>
        <p:txBody>
          <a:bodyPr wrap="square">
            <a:spAutoFit/>
          </a:bodyPr>
          <a:lstStyle/>
          <a:p>
            <a:pPr algn="just"/>
            <a:r>
              <a:rPr lang="en-IN" b="0" dirty="0"/>
              <a:t>Buying financial products is classed as ‘saving’, as opposed to investment. This avoids double-counting: if one buys shares in a company, and the company uses the money received to buy plant, equipment, etc., the amount will be counted toward GDP when the company spends the money on those things; to also count it when one gives it to the company would be to count two times an amount that only corresponds to one group of products. Buying bonds or stocks is a swapping of deeds, a transfer of claims on future production, not directly an expenditure on products.</a:t>
            </a:r>
          </a:p>
        </p:txBody>
      </p:sp>
    </p:spTree>
    <p:extLst>
      <p:ext uri="{BB962C8B-B14F-4D97-AF65-F5344CB8AC3E}">
        <p14:creationId xmlns:p14="http://schemas.microsoft.com/office/powerpoint/2010/main" val="2218842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155BFB9C-E42E-45AA-80A6-E02B604270B5}" type="slidenum">
              <a:rPr lang="en-US" sz="1200">
                <a:solidFill>
                  <a:srgbClr val="045C75"/>
                </a:solidFill>
              </a:rPr>
              <a:pPr/>
              <a:t>28</a:t>
            </a:fld>
            <a:endParaRPr lang="en-US" sz="1200">
              <a:solidFill>
                <a:srgbClr val="045C75"/>
              </a:solidFill>
            </a:endParaRPr>
          </a:p>
        </p:txBody>
      </p:sp>
      <p:sp>
        <p:nvSpPr>
          <p:cNvPr id="28675" name="Rectangle 2"/>
          <p:cNvSpPr>
            <a:spLocks noChangeArrowheads="1"/>
          </p:cNvSpPr>
          <p:nvPr/>
        </p:nvSpPr>
        <p:spPr bwMode="auto">
          <a:xfrm>
            <a:off x="457200" y="685800"/>
            <a:ext cx="8077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r>
              <a:rPr lang="en-IN" dirty="0"/>
              <a:t>G (government spending)</a:t>
            </a:r>
            <a:r>
              <a:rPr lang="en-IN" b="0" dirty="0"/>
              <a:t> is the sum of government expenditures on final goods and services. It includes purchases of weapons for the military and any investment expenditure by a government. It does not include any transfer payments, such as social security or unemployment benefits. </a:t>
            </a:r>
          </a:p>
        </p:txBody>
      </p:sp>
    </p:spTree>
    <p:extLst>
      <p:ext uri="{BB962C8B-B14F-4D97-AF65-F5344CB8AC3E}">
        <p14:creationId xmlns:p14="http://schemas.microsoft.com/office/powerpoint/2010/main" val="288009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924462D6-58F6-4A00-A823-E429544F3677}" type="slidenum">
              <a:rPr lang="en-US" sz="1200">
                <a:solidFill>
                  <a:srgbClr val="045C75"/>
                </a:solidFill>
              </a:rPr>
              <a:pPr/>
              <a:t>29</a:t>
            </a:fld>
            <a:endParaRPr lang="en-US" sz="1200">
              <a:solidFill>
                <a:srgbClr val="045C75"/>
              </a:solidFill>
            </a:endParaRPr>
          </a:p>
        </p:txBody>
      </p:sp>
      <p:sp>
        <p:nvSpPr>
          <p:cNvPr id="29699" name="Rectangle 2"/>
          <p:cNvSpPr>
            <a:spLocks noChangeArrowheads="1"/>
          </p:cNvSpPr>
          <p:nvPr/>
        </p:nvSpPr>
        <p:spPr bwMode="auto">
          <a:xfrm>
            <a:off x="914400" y="457200"/>
            <a:ext cx="7772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IN"/>
              <a:t>X (exports)</a:t>
            </a:r>
            <a:r>
              <a:rPr lang="en-IN" b="0"/>
              <a:t> represents gross exports. GDP captures the amount a country produces, including goods and services produced for other nations' consumption, therefore exports are added.</a:t>
            </a:r>
          </a:p>
          <a:p>
            <a:endParaRPr lang="en-US" b="0"/>
          </a:p>
          <a:p>
            <a:endParaRPr lang="en-US" b="0"/>
          </a:p>
          <a:p>
            <a:endParaRPr lang="en-IN" b="0"/>
          </a:p>
          <a:p>
            <a:r>
              <a:rPr lang="en-IN"/>
              <a:t>M (imports)</a:t>
            </a:r>
            <a:r>
              <a:rPr lang="en-IN" b="0"/>
              <a:t> represents gross imports. Imports are subtracted since imported goods will be included in the terms </a:t>
            </a:r>
            <a:r>
              <a:rPr lang="en-IN"/>
              <a:t>G</a:t>
            </a:r>
            <a:r>
              <a:rPr lang="en-IN" b="0"/>
              <a:t>, </a:t>
            </a:r>
            <a:r>
              <a:rPr lang="en-IN"/>
              <a:t>I</a:t>
            </a:r>
            <a:r>
              <a:rPr lang="en-IN" b="0"/>
              <a:t>, or </a:t>
            </a:r>
            <a:r>
              <a:rPr lang="en-IN"/>
              <a:t>C</a:t>
            </a:r>
            <a:r>
              <a:rPr lang="en-IN" b="0"/>
              <a:t>, and must be deducted to avoid counting foreign supply as domestic.</a:t>
            </a:r>
          </a:p>
        </p:txBody>
      </p:sp>
    </p:spTree>
    <p:extLst>
      <p:ext uri="{BB962C8B-B14F-4D97-AF65-F5344CB8AC3E}">
        <p14:creationId xmlns:p14="http://schemas.microsoft.com/office/powerpoint/2010/main" val="4268713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363" y="425958"/>
            <a:ext cx="8270037" cy="1304844"/>
          </a:xfrm>
          <a:prstGeom prst="rect">
            <a:avLst/>
          </a:prstGeom>
        </p:spPr>
        <p:txBody>
          <a:bodyPr vert="horz" wrap="square" lIns="0" tIns="12065" rIns="0" bIns="0" rtlCol="0">
            <a:spAutoFit/>
          </a:bodyPr>
          <a:lstStyle/>
          <a:p>
            <a:pPr marL="12700">
              <a:lnSpc>
                <a:spcPct val="100000"/>
              </a:lnSpc>
              <a:spcBef>
                <a:spcPts val="95"/>
              </a:spcBef>
            </a:pPr>
            <a:r>
              <a:rPr b="1" spc="-10" dirty="0">
                <a:latin typeface="Carlito"/>
                <a:cs typeface="Carlito"/>
              </a:rPr>
              <a:t>Major Concerns </a:t>
            </a:r>
            <a:r>
              <a:rPr b="1" spc="-5" dirty="0">
                <a:latin typeface="Carlito"/>
                <a:cs typeface="Carlito"/>
              </a:rPr>
              <a:t>of </a:t>
            </a:r>
            <a:r>
              <a:rPr b="1" spc="-10" dirty="0">
                <a:latin typeface="Carlito"/>
                <a:cs typeface="Carlito"/>
              </a:rPr>
              <a:t>Macro</a:t>
            </a:r>
            <a:r>
              <a:rPr b="1" spc="55" dirty="0">
                <a:latin typeface="Carlito"/>
                <a:cs typeface="Carlito"/>
              </a:rPr>
              <a:t> </a:t>
            </a:r>
            <a:r>
              <a:rPr b="1" spc="-5" dirty="0">
                <a:latin typeface="Carlito"/>
                <a:cs typeface="Carlito"/>
              </a:rPr>
              <a:t>Economics</a:t>
            </a:r>
          </a:p>
        </p:txBody>
      </p:sp>
      <p:grpSp>
        <p:nvGrpSpPr>
          <p:cNvPr id="3" name="object 3"/>
          <p:cNvGrpSpPr/>
          <p:nvPr/>
        </p:nvGrpSpPr>
        <p:grpSpPr>
          <a:xfrm>
            <a:off x="1600200" y="1905000"/>
            <a:ext cx="5763767" cy="3585972"/>
            <a:chOff x="1688592" y="1574291"/>
            <a:chExt cx="5763767" cy="3585972"/>
          </a:xfrm>
        </p:grpSpPr>
        <p:sp>
          <p:nvSpPr>
            <p:cNvPr id="4" name="object 4"/>
            <p:cNvSpPr/>
            <p:nvPr/>
          </p:nvSpPr>
          <p:spPr>
            <a:xfrm>
              <a:off x="1910328" y="1592155"/>
              <a:ext cx="5542031" cy="46152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88592" y="1574291"/>
              <a:ext cx="492251" cy="49225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735836" y="1601723"/>
              <a:ext cx="398145" cy="398145"/>
            </a:xfrm>
            <a:custGeom>
              <a:avLst/>
              <a:gdLst/>
              <a:ahLst/>
              <a:cxnLst/>
              <a:rect l="l" t="t" r="r" b="b"/>
              <a:pathLst>
                <a:path w="398144" h="398144">
                  <a:moveTo>
                    <a:pt x="198881" y="0"/>
                  </a:moveTo>
                  <a:lnTo>
                    <a:pt x="153275" y="5251"/>
                  </a:lnTo>
                  <a:lnTo>
                    <a:pt x="111411" y="20211"/>
                  </a:lnTo>
                  <a:lnTo>
                    <a:pt x="74484" y="43687"/>
                  </a:lnTo>
                  <a:lnTo>
                    <a:pt x="43687" y="74484"/>
                  </a:lnTo>
                  <a:lnTo>
                    <a:pt x="20211" y="111411"/>
                  </a:lnTo>
                  <a:lnTo>
                    <a:pt x="5251" y="153275"/>
                  </a:lnTo>
                  <a:lnTo>
                    <a:pt x="0" y="198881"/>
                  </a:lnTo>
                  <a:lnTo>
                    <a:pt x="5251" y="244488"/>
                  </a:lnTo>
                  <a:lnTo>
                    <a:pt x="20211" y="286352"/>
                  </a:lnTo>
                  <a:lnTo>
                    <a:pt x="43687" y="323279"/>
                  </a:lnTo>
                  <a:lnTo>
                    <a:pt x="74484" y="354076"/>
                  </a:lnTo>
                  <a:lnTo>
                    <a:pt x="111411" y="377552"/>
                  </a:lnTo>
                  <a:lnTo>
                    <a:pt x="153275" y="392512"/>
                  </a:lnTo>
                  <a:lnTo>
                    <a:pt x="198881" y="397763"/>
                  </a:lnTo>
                  <a:lnTo>
                    <a:pt x="244488" y="392512"/>
                  </a:lnTo>
                  <a:lnTo>
                    <a:pt x="286352" y="377552"/>
                  </a:lnTo>
                  <a:lnTo>
                    <a:pt x="323279" y="354076"/>
                  </a:lnTo>
                  <a:lnTo>
                    <a:pt x="354076" y="323279"/>
                  </a:lnTo>
                  <a:lnTo>
                    <a:pt x="377552" y="286352"/>
                  </a:lnTo>
                  <a:lnTo>
                    <a:pt x="392512" y="244488"/>
                  </a:lnTo>
                  <a:lnTo>
                    <a:pt x="397763" y="198881"/>
                  </a:lnTo>
                  <a:lnTo>
                    <a:pt x="392512" y="153275"/>
                  </a:lnTo>
                  <a:lnTo>
                    <a:pt x="377552" y="111411"/>
                  </a:lnTo>
                  <a:lnTo>
                    <a:pt x="354076" y="74484"/>
                  </a:lnTo>
                  <a:lnTo>
                    <a:pt x="323279" y="43687"/>
                  </a:lnTo>
                  <a:lnTo>
                    <a:pt x="286352" y="20211"/>
                  </a:lnTo>
                  <a:lnTo>
                    <a:pt x="244488" y="5251"/>
                  </a:lnTo>
                  <a:lnTo>
                    <a:pt x="198881" y="0"/>
                  </a:lnTo>
                  <a:close/>
                </a:path>
              </a:pathLst>
            </a:custGeom>
            <a:solidFill>
              <a:srgbClr val="FFFFFF"/>
            </a:solidFill>
          </p:spPr>
          <p:txBody>
            <a:bodyPr wrap="square" lIns="0" tIns="0" rIns="0" bIns="0" rtlCol="0"/>
            <a:lstStyle/>
            <a:p>
              <a:endParaRPr/>
            </a:p>
          </p:txBody>
        </p:sp>
        <p:sp>
          <p:nvSpPr>
            <p:cNvPr id="7" name="object 7"/>
            <p:cNvSpPr/>
            <p:nvPr/>
          </p:nvSpPr>
          <p:spPr>
            <a:xfrm>
              <a:off x="1735836" y="1601723"/>
              <a:ext cx="398145" cy="398145"/>
            </a:xfrm>
            <a:custGeom>
              <a:avLst/>
              <a:gdLst/>
              <a:ahLst/>
              <a:cxnLst/>
              <a:rect l="l" t="t" r="r" b="b"/>
              <a:pathLst>
                <a:path w="398144" h="398144">
                  <a:moveTo>
                    <a:pt x="0" y="198881"/>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1"/>
                  </a:lnTo>
                  <a:lnTo>
                    <a:pt x="392512" y="244488"/>
                  </a:lnTo>
                  <a:lnTo>
                    <a:pt x="377552" y="286352"/>
                  </a:lnTo>
                  <a:lnTo>
                    <a:pt x="354076" y="323279"/>
                  </a:lnTo>
                  <a:lnTo>
                    <a:pt x="323279" y="354076"/>
                  </a:lnTo>
                  <a:lnTo>
                    <a:pt x="286352" y="377552"/>
                  </a:lnTo>
                  <a:lnTo>
                    <a:pt x="244488" y="392512"/>
                  </a:lnTo>
                  <a:lnTo>
                    <a:pt x="198881" y="397763"/>
                  </a:lnTo>
                  <a:lnTo>
                    <a:pt x="153275" y="392512"/>
                  </a:lnTo>
                  <a:lnTo>
                    <a:pt x="111411" y="377552"/>
                  </a:lnTo>
                  <a:lnTo>
                    <a:pt x="74484" y="354076"/>
                  </a:lnTo>
                  <a:lnTo>
                    <a:pt x="43687" y="323279"/>
                  </a:lnTo>
                  <a:lnTo>
                    <a:pt x="20211" y="286352"/>
                  </a:lnTo>
                  <a:lnTo>
                    <a:pt x="5251" y="244488"/>
                  </a:lnTo>
                  <a:lnTo>
                    <a:pt x="0" y="198881"/>
                  </a:lnTo>
                  <a:close/>
                </a:path>
              </a:pathLst>
            </a:custGeom>
            <a:ln w="9144">
              <a:solidFill>
                <a:srgbClr val="FFFFFF"/>
              </a:solidFill>
            </a:ln>
          </p:spPr>
          <p:txBody>
            <a:bodyPr wrap="square" lIns="0" tIns="0" rIns="0" bIns="0" rtlCol="0"/>
            <a:lstStyle/>
            <a:p>
              <a:endParaRPr/>
            </a:p>
          </p:txBody>
        </p:sp>
        <p:sp>
          <p:nvSpPr>
            <p:cNvPr id="8" name="object 8"/>
            <p:cNvSpPr/>
            <p:nvPr/>
          </p:nvSpPr>
          <p:spPr>
            <a:xfrm>
              <a:off x="1910328" y="2107367"/>
              <a:ext cx="5542031" cy="46274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688592" y="2090927"/>
              <a:ext cx="492251" cy="49072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735836" y="2118359"/>
              <a:ext cx="398145" cy="396240"/>
            </a:xfrm>
            <a:custGeom>
              <a:avLst/>
              <a:gdLst/>
              <a:ahLst/>
              <a:cxnLst/>
              <a:rect l="l" t="t" r="r" b="b"/>
              <a:pathLst>
                <a:path w="398144" h="396239">
                  <a:moveTo>
                    <a:pt x="198881" y="0"/>
                  </a:moveTo>
                  <a:lnTo>
                    <a:pt x="153275" y="5229"/>
                  </a:lnTo>
                  <a:lnTo>
                    <a:pt x="111411" y="20127"/>
                  </a:lnTo>
                  <a:lnTo>
                    <a:pt x="74484" y="43507"/>
                  </a:lnTo>
                  <a:lnTo>
                    <a:pt x="43687" y="74182"/>
                  </a:lnTo>
                  <a:lnTo>
                    <a:pt x="20211" y="110967"/>
                  </a:lnTo>
                  <a:lnTo>
                    <a:pt x="5251" y="152675"/>
                  </a:lnTo>
                  <a:lnTo>
                    <a:pt x="0" y="198119"/>
                  </a:lnTo>
                  <a:lnTo>
                    <a:pt x="5251" y="243564"/>
                  </a:lnTo>
                  <a:lnTo>
                    <a:pt x="20211" y="285272"/>
                  </a:lnTo>
                  <a:lnTo>
                    <a:pt x="43687" y="322057"/>
                  </a:lnTo>
                  <a:lnTo>
                    <a:pt x="74484" y="352732"/>
                  </a:lnTo>
                  <a:lnTo>
                    <a:pt x="111411" y="376112"/>
                  </a:lnTo>
                  <a:lnTo>
                    <a:pt x="153275" y="391010"/>
                  </a:lnTo>
                  <a:lnTo>
                    <a:pt x="198881" y="396239"/>
                  </a:lnTo>
                  <a:lnTo>
                    <a:pt x="244488" y="391010"/>
                  </a:lnTo>
                  <a:lnTo>
                    <a:pt x="286352" y="376112"/>
                  </a:lnTo>
                  <a:lnTo>
                    <a:pt x="323279" y="352732"/>
                  </a:lnTo>
                  <a:lnTo>
                    <a:pt x="354076" y="322057"/>
                  </a:lnTo>
                  <a:lnTo>
                    <a:pt x="377552" y="285272"/>
                  </a:lnTo>
                  <a:lnTo>
                    <a:pt x="392512" y="243564"/>
                  </a:lnTo>
                  <a:lnTo>
                    <a:pt x="397763" y="198119"/>
                  </a:lnTo>
                  <a:lnTo>
                    <a:pt x="392512" y="152675"/>
                  </a:lnTo>
                  <a:lnTo>
                    <a:pt x="377552" y="110967"/>
                  </a:lnTo>
                  <a:lnTo>
                    <a:pt x="354076" y="74182"/>
                  </a:lnTo>
                  <a:lnTo>
                    <a:pt x="323279" y="43507"/>
                  </a:lnTo>
                  <a:lnTo>
                    <a:pt x="286352" y="20127"/>
                  </a:lnTo>
                  <a:lnTo>
                    <a:pt x="244488" y="5229"/>
                  </a:lnTo>
                  <a:lnTo>
                    <a:pt x="198881" y="0"/>
                  </a:lnTo>
                  <a:close/>
                </a:path>
              </a:pathLst>
            </a:custGeom>
            <a:solidFill>
              <a:srgbClr val="FFFFFF"/>
            </a:solidFill>
          </p:spPr>
          <p:txBody>
            <a:bodyPr wrap="square" lIns="0" tIns="0" rIns="0" bIns="0" rtlCol="0"/>
            <a:lstStyle/>
            <a:p>
              <a:endParaRPr/>
            </a:p>
          </p:txBody>
        </p:sp>
        <p:sp>
          <p:nvSpPr>
            <p:cNvPr id="11" name="object 11"/>
            <p:cNvSpPr/>
            <p:nvPr/>
          </p:nvSpPr>
          <p:spPr>
            <a:xfrm>
              <a:off x="1735836" y="2118359"/>
              <a:ext cx="398145" cy="396240"/>
            </a:xfrm>
            <a:custGeom>
              <a:avLst/>
              <a:gdLst/>
              <a:ahLst/>
              <a:cxnLst/>
              <a:rect l="l" t="t" r="r" b="b"/>
              <a:pathLst>
                <a:path w="398144" h="396239">
                  <a:moveTo>
                    <a:pt x="0" y="198119"/>
                  </a:moveTo>
                  <a:lnTo>
                    <a:pt x="5251" y="152675"/>
                  </a:lnTo>
                  <a:lnTo>
                    <a:pt x="20211" y="110967"/>
                  </a:lnTo>
                  <a:lnTo>
                    <a:pt x="43687" y="74182"/>
                  </a:lnTo>
                  <a:lnTo>
                    <a:pt x="74484" y="43507"/>
                  </a:lnTo>
                  <a:lnTo>
                    <a:pt x="111411" y="20127"/>
                  </a:lnTo>
                  <a:lnTo>
                    <a:pt x="153275" y="5229"/>
                  </a:lnTo>
                  <a:lnTo>
                    <a:pt x="198881" y="0"/>
                  </a:lnTo>
                  <a:lnTo>
                    <a:pt x="244488" y="5229"/>
                  </a:lnTo>
                  <a:lnTo>
                    <a:pt x="286352" y="20127"/>
                  </a:lnTo>
                  <a:lnTo>
                    <a:pt x="323279" y="43507"/>
                  </a:lnTo>
                  <a:lnTo>
                    <a:pt x="354076" y="74182"/>
                  </a:lnTo>
                  <a:lnTo>
                    <a:pt x="377552" y="110967"/>
                  </a:lnTo>
                  <a:lnTo>
                    <a:pt x="392512" y="152675"/>
                  </a:lnTo>
                  <a:lnTo>
                    <a:pt x="397763" y="198119"/>
                  </a:lnTo>
                  <a:lnTo>
                    <a:pt x="392512" y="243564"/>
                  </a:lnTo>
                  <a:lnTo>
                    <a:pt x="377552" y="285272"/>
                  </a:lnTo>
                  <a:lnTo>
                    <a:pt x="354076" y="322057"/>
                  </a:lnTo>
                  <a:lnTo>
                    <a:pt x="323279" y="352732"/>
                  </a:lnTo>
                  <a:lnTo>
                    <a:pt x="286352" y="376112"/>
                  </a:lnTo>
                  <a:lnTo>
                    <a:pt x="244488" y="391010"/>
                  </a:lnTo>
                  <a:lnTo>
                    <a:pt x="198881" y="396239"/>
                  </a:lnTo>
                  <a:lnTo>
                    <a:pt x="153275" y="391010"/>
                  </a:lnTo>
                  <a:lnTo>
                    <a:pt x="111411" y="376112"/>
                  </a:lnTo>
                  <a:lnTo>
                    <a:pt x="74484" y="352732"/>
                  </a:lnTo>
                  <a:lnTo>
                    <a:pt x="43687" y="322057"/>
                  </a:lnTo>
                  <a:lnTo>
                    <a:pt x="20211" y="285272"/>
                  </a:lnTo>
                  <a:lnTo>
                    <a:pt x="5251" y="243564"/>
                  </a:lnTo>
                  <a:lnTo>
                    <a:pt x="0" y="198119"/>
                  </a:lnTo>
                  <a:close/>
                </a:path>
              </a:pathLst>
            </a:custGeom>
            <a:ln w="9144">
              <a:solidFill>
                <a:srgbClr val="FFFFFF"/>
              </a:solidFill>
            </a:ln>
          </p:spPr>
          <p:txBody>
            <a:bodyPr wrap="square" lIns="0" tIns="0" rIns="0" bIns="0" rtlCol="0"/>
            <a:lstStyle/>
            <a:p>
              <a:endParaRPr/>
            </a:p>
          </p:txBody>
        </p:sp>
        <p:sp>
          <p:nvSpPr>
            <p:cNvPr id="12" name="object 12"/>
            <p:cNvSpPr/>
            <p:nvPr/>
          </p:nvSpPr>
          <p:spPr>
            <a:xfrm>
              <a:off x="1910328" y="2622479"/>
              <a:ext cx="5542031" cy="46274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688592" y="2606039"/>
              <a:ext cx="492251" cy="490727"/>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735836" y="2633472"/>
              <a:ext cx="398145" cy="396240"/>
            </a:xfrm>
            <a:custGeom>
              <a:avLst/>
              <a:gdLst/>
              <a:ahLst/>
              <a:cxnLst/>
              <a:rect l="l" t="t" r="r" b="b"/>
              <a:pathLst>
                <a:path w="398144" h="396239">
                  <a:moveTo>
                    <a:pt x="198881" y="0"/>
                  </a:moveTo>
                  <a:lnTo>
                    <a:pt x="153275" y="5229"/>
                  </a:lnTo>
                  <a:lnTo>
                    <a:pt x="111411" y="20127"/>
                  </a:lnTo>
                  <a:lnTo>
                    <a:pt x="74484" y="43507"/>
                  </a:lnTo>
                  <a:lnTo>
                    <a:pt x="43687" y="74182"/>
                  </a:lnTo>
                  <a:lnTo>
                    <a:pt x="20211" y="110967"/>
                  </a:lnTo>
                  <a:lnTo>
                    <a:pt x="5251" y="152675"/>
                  </a:lnTo>
                  <a:lnTo>
                    <a:pt x="0" y="198119"/>
                  </a:lnTo>
                  <a:lnTo>
                    <a:pt x="5251" y="243564"/>
                  </a:lnTo>
                  <a:lnTo>
                    <a:pt x="20211" y="285272"/>
                  </a:lnTo>
                  <a:lnTo>
                    <a:pt x="43687" y="322057"/>
                  </a:lnTo>
                  <a:lnTo>
                    <a:pt x="74484" y="352732"/>
                  </a:lnTo>
                  <a:lnTo>
                    <a:pt x="111411" y="376112"/>
                  </a:lnTo>
                  <a:lnTo>
                    <a:pt x="153275" y="391010"/>
                  </a:lnTo>
                  <a:lnTo>
                    <a:pt x="198881" y="396239"/>
                  </a:lnTo>
                  <a:lnTo>
                    <a:pt x="244488" y="391010"/>
                  </a:lnTo>
                  <a:lnTo>
                    <a:pt x="286352" y="376112"/>
                  </a:lnTo>
                  <a:lnTo>
                    <a:pt x="323279" y="352732"/>
                  </a:lnTo>
                  <a:lnTo>
                    <a:pt x="354076" y="322057"/>
                  </a:lnTo>
                  <a:lnTo>
                    <a:pt x="377552" y="285272"/>
                  </a:lnTo>
                  <a:lnTo>
                    <a:pt x="392512" y="243564"/>
                  </a:lnTo>
                  <a:lnTo>
                    <a:pt x="397763" y="198119"/>
                  </a:lnTo>
                  <a:lnTo>
                    <a:pt x="392512" y="152675"/>
                  </a:lnTo>
                  <a:lnTo>
                    <a:pt x="377552" y="110967"/>
                  </a:lnTo>
                  <a:lnTo>
                    <a:pt x="354076" y="74182"/>
                  </a:lnTo>
                  <a:lnTo>
                    <a:pt x="323279" y="43507"/>
                  </a:lnTo>
                  <a:lnTo>
                    <a:pt x="286352" y="20127"/>
                  </a:lnTo>
                  <a:lnTo>
                    <a:pt x="244488" y="5229"/>
                  </a:lnTo>
                  <a:lnTo>
                    <a:pt x="198881" y="0"/>
                  </a:lnTo>
                  <a:close/>
                </a:path>
              </a:pathLst>
            </a:custGeom>
            <a:solidFill>
              <a:srgbClr val="FFFFFF"/>
            </a:solidFill>
          </p:spPr>
          <p:txBody>
            <a:bodyPr wrap="square" lIns="0" tIns="0" rIns="0" bIns="0" rtlCol="0"/>
            <a:lstStyle/>
            <a:p>
              <a:endParaRPr/>
            </a:p>
          </p:txBody>
        </p:sp>
        <p:sp>
          <p:nvSpPr>
            <p:cNvPr id="15" name="object 15"/>
            <p:cNvSpPr/>
            <p:nvPr/>
          </p:nvSpPr>
          <p:spPr>
            <a:xfrm>
              <a:off x="1735836" y="2633472"/>
              <a:ext cx="398145" cy="396240"/>
            </a:xfrm>
            <a:custGeom>
              <a:avLst/>
              <a:gdLst/>
              <a:ahLst/>
              <a:cxnLst/>
              <a:rect l="l" t="t" r="r" b="b"/>
              <a:pathLst>
                <a:path w="398144" h="396239">
                  <a:moveTo>
                    <a:pt x="0" y="198119"/>
                  </a:moveTo>
                  <a:lnTo>
                    <a:pt x="5251" y="152675"/>
                  </a:lnTo>
                  <a:lnTo>
                    <a:pt x="20211" y="110967"/>
                  </a:lnTo>
                  <a:lnTo>
                    <a:pt x="43687" y="74182"/>
                  </a:lnTo>
                  <a:lnTo>
                    <a:pt x="74484" y="43507"/>
                  </a:lnTo>
                  <a:lnTo>
                    <a:pt x="111411" y="20127"/>
                  </a:lnTo>
                  <a:lnTo>
                    <a:pt x="153275" y="5229"/>
                  </a:lnTo>
                  <a:lnTo>
                    <a:pt x="198881" y="0"/>
                  </a:lnTo>
                  <a:lnTo>
                    <a:pt x="244488" y="5229"/>
                  </a:lnTo>
                  <a:lnTo>
                    <a:pt x="286352" y="20127"/>
                  </a:lnTo>
                  <a:lnTo>
                    <a:pt x="323279" y="43507"/>
                  </a:lnTo>
                  <a:lnTo>
                    <a:pt x="354076" y="74182"/>
                  </a:lnTo>
                  <a:lnTo>
                    <a:pt x="377552" y="110967"/>
                  </a:lnTo>
                  <a:lnTo>
                    <a:pt x="392512" y="152675"/>
                  </a:lnTo>
                  <a:lnTo>
                    <a:pt x="397763" y="198119"/>
                  </a:lnTo>
                  <a:lnTo>
                    <a:pt x="392512" y="243564"/>
                  </a:lnTo>
                  <a:lnTo>
                    <a:pt x="377552" y="285272"/>
                  </a:lnTo>
                  <a:lnTo>
                    <a:pt x="354076" y="322057"/>
                  </a:lnTo>
                  <a:lnTo>
                    <a:pt x="323279" y="352732"/>
                  </a:lnTo>
                  <a:lnTo>
                    <a:pt x="286352" y="376112"/>
                  </a:lnTo>
                  <a:lnTo>
                    <a:pt x="244488" y="391010"/>
                  </a:lnTo>
                  <a:lnTo>
                    <a:pt x="198881" y="396239"/>
                  </a:lnTo>
                  <a:lnTo>
                    <a:pt x="153275" y="391010"/>
                  </a:lnTo>
                  <a:lnTo>
                    <a:pt x="111411" y="376112"/>
                  </a:lnTo>
                  <a:lnTo>
                    <a:pt x="74484" y="352732"/>
                  </a:lnTo>
                  <a:lnTo>
                    <a:pt x="43687" y="322057"/>
                  </a:lnTo>
                  <a:lnTo>
                    <a:pt x="20211" y="285272"/>
                  </a:lnTo>
                  <a:lnTo>
                    <a:pt x="5251" y="243564"/>
                  </a:lnTo>
                  <a:lnTo>
                    <a:pt x="0" y="198119"/>
                  </a:lnTo>
                  <a:close/>
                </a:path>
              </a:pathLst>
            </a:custGeom>
            <a:ln w="9144">
              <a:solidFill>
                <a:srgbClr val="FFFFFF"/>
              </a:solidFill>
            </a:ln>
          </p:spPr>
          <p:txBody>
            <a:bodyPr wrap="square" lIns="0" tIns="0" rIns="0" bIns="0" rtlCol="0"/>
            <a:lstStyle/>
            <a:p>
              <a:endParaRPr/>
            </a:p>
          </p:txBody>
        </p:sp>
        <p:sp>
          <p:nvSpPr>
            <p:cNvPr id="16" name="object 16"/>
            <p:cNvSpPr/>
            <p:nvPr/>
          </p:nvSpPr>
          <p:spPr>
            <a:xfrm>
              <a:off x="1910328" y="3139015"/>
              <a:ext cx="5542031" cy="461522"/>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1688592" y="3121152"/>
              <a:ext cx="492251" cy="49225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735836" y="3148583"/>
              <a:ext cx="398145" cy="398145"/>
            </a:xfrm>
            <a:custGeom>
              <a:avLst/>
              <a:gdLst/>
              <a:ahLst/>
              <a:cxnLst/>
              <a:rect l="l" t="t" r="r" b="b"/>
              <a:pathLst>
                <a:path w="398144" h="398145">
                  <a:moveTo>
                    <a:pt x="198881" y="0"/>
                  </a:moveTo>
                  <a:lnTo>
                    <a:pt x="153275" y="5251"/>
                  </a:lnTo>
                  <a:lnTo>
                    <a:pt x="111411" y="20211"/>
                  </a:lnTo>
                  <a:lnTo>
                    <a:pt x="74484" y="43687"/>
                  </a:lnTo>
                  <a:lnTo>
                    <a:pt x="43687" y="74484"/>
                  </a:lnTo>
                  <a:lnTo>
                    <a:pt x="20211" y="111411"/>
                  </a:lnTo>
                  <a:lnTo>
                    <a:pt x="5251" y="153275"/>
                  </a:lnTo>
                  <a:lnTo>
                    <a:pt x="0" y="198881"/>
                  </a:lnTo>
                  <a:lnTo>
                    <a:pt x="5251" y="244488"/>
                  </a:lnTo>
                  <a:lnTo>
                    <a:pt x="20211" y="286352"/>
                  </a:lnTo>
                  <a:lnTo>
                    <a:pt x="43687" y="323279"/>
                  </a:lnTo>
                  <a:lnTo>
                    <a:pt x="74484" y="354076"/>
                  </a:lnTo>
                  <a:lnTo>
                    <a:pt x="111411" y="377552"/>
                  </a:lnTo>
                  <a:lnTo>
                    <a:pt x="153275" y="392512"/>
                  </a:lnTo>
                  <a:lnTo>
                    <a:pt x="198881" y="397763"/>
                  </a:lnTo>
                  <a:lnTo>
                    <a:pt x="244488" y="392512"/>
                  </a:lnTo>
                  <a:lnTo>
                    <a:pt x="286352" y="377552"/>
                  </a:lnTo>
                  <a:lnTo>
                    <a:pt x="323279" y="354076"/>
                  </a:lnTo>
                  <a:lnTo>
                    <a:pt x="354076" y="323279"/>
                  </a:lnTo>
                  <a:lnTo>
                    <a:pt x="377552" y="286352"/>
                  </a:lnTo>
                  <a:lnTo>
                    <a:pt x="392512" y="244488"/>
                  </a:lnTo>
                  <a:lnTo>
                    <a:pt x="397763" y="198881"/>
                  </a:lnTo>
                  <a:lnTo>
                    <a:pt x="392512" y="153275"/>
                  </a:lnTo>
                  <a:lnTo>
                    <a:pt x="377552" y="111411"/>
                  </a:lnTo>
                  <a:lnTo>
                    <a:pt x="354076" y="74484"/>
                  </a:lnTo>
                  <a:lnTo>
                    <a:pt x="323279" y="43687"/>
                  </a:lnTo>
                  <a:lnTo>
                    <a:pt x="286352" y="20211"/>
                  </a:lnTo>
                  <a:lnTo>
                    <a:pt x="244488" y="5251"/>
                  </a:lnTo>
                  <a:lnTo>
                    <a:pt x="198881" y="0"/>
                  </a:lnTo>
                  <a:close/>
                </a:path>
              </a:pathLst>
            </a:custGeom>
            <a:solidFill>
              <a:srgbClr val="FFFFFF"/>
            </a:solidFill>
          </p:spPr>
          <p:txBody>
            <a:bodyPr wrap="square" lIns="0" tIns="0" rIns="0" bIns="0" rtlCol="0"/>
            <a:lstStyle/>
            <a:p>
              <a:endParaRPr/>
            </a:p>
          </p:txBody>
        </p:sp>
        <p:sp>
          <p:nvSpPr>
            <p:cNvPr id="19" name="object 19"/>
            <p:cNvSpPr/>
            <p:nvPr/>
          </p:nvSpPr>
          <p:spPr>
            <a:xfrm>
              <a:off x="1735836" y="3148583"/>
              <a:ext cx="398145" cy="398145"/>
            </a:xfrm>
            <a:custGeom>
              <a:avLst/>
              <a:gdLst/>
              <a:ahLst/>
              <a:cxnLst/>
              <a:rect l="l" t="t" r="r" b="b"/>
              <a:pathLst>
                <a:path w="398144" h="398145">
                  <a:moveTo>
                    <a:pt x="0" y="198881"/>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1"/>
                  </a:lnTo>
                  <a:lnTo>
                    <a:pt x="392512" y="244488"/>
                  </a:lnTo>
                  <a:lnTo>
                    <a:pt x="377552" y="286352"/>
                  </a:lnTo>
                  <a:lnTo>
                    <a:pt x="354076" y="323279"/>
                  </a:lnTo>
                  <a:lnTo>
                    <a:pt x="323279" y="354076"/>
                  </a:lnTo>
                  <a:lnTo>
                    <a:pt x="286352" y="377552"/>
                  </a:lnTo>
                  <a:lnTo>
                    <a:pt x="244488" y="392512"/>
                  </a:lnTo>
                  <a:lnTo>
                    <a:pt x="198881" y="397763"/>
                  </a:lnTo>
                  <a:lnTo>
                    <a:pt x="153275" y="392512"/>
                  </a:lnTo>
                  <a:lnTo>
                    <a:pt x="111411" y="377552"/>
                  </a:lnTo>
                  <a:lnTo>
                    <a:pt x="74484" y="354076"/>
                  </a:lnTo>
                  <a:lnTo>
                    <a:pt x="43687" y="323279"/>
                  </a:lnTo>
                  <a:lnTo>
                    <a:pt x="20211" y="286352"/>
                  </a:lnTo>
                  <a:lnTo>
                    <a:pt x="5251" y="244488"/>
                  </a:lnTo>
                  <a:lnTo>
                    <a:pt x="0" y="198881"/>
                  </a:lnTo>
                  <a:close/>
                </a:path>
              </a:pathLst>
            </a:custGeom>
            <a:ln w="9144">
              <a:solidFill>
                <a:srgbClr val="FFFFFF"/>
              </a:solidFill>
            </a:ln>
          </p:spPr>
          <p:txBody>
            <a:bodyPr wrap="square" lIns="0" tIns="0" rIns="0" bIns="0" rtlCol="0"/>
            <a:lstStyle/>
            <a:p>
              <a:endParaRPr/>
            </a:p>
          </p:txBody>
        </p:sp>
        <p:sp>
          <p:nvSpPr>
            <p:cNvPr id="20" name="object 20"/>
            <p:cNvSpPr/>
            <p:nvPr/>
          </p:nvSpPr>
          <p:spPr>
            <a:xfrm>
              <a:off x="1910328" y="3654227"/>
              <a:ext cx="5542031" cy="462746"/>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1688592" y="3637787"/>
              <a:ext cx="492251" cy="490728"/>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1735836" y="3665219"/>
              <a:ext cx="398145" cy="396240"/>
            </a:xfrm>
            <a:custGeom>
              <a:avLst/>
              <a:gdLst/>
              <a:ahLst/>
              <a:cxnLst/>
              <a:rect l="l" t="t" r="r" b="b"/>
              <a:pathLst>
                <a:path w="398144" h="396239">
                  <a:moveTo>
                    <a:pt x="198881" y="0"/>
                  </a:moveTo>
                  <a:lnTo>
                    <a:pt x="153275" y="5229"/>
                  </a:lnTo>
                  <a:lnTo>
                    <a:pt x="111411" y="20127"/>
                  </a:lnTo>
                  <a:lnTo>
                    <a:pt x="74484" y="43507"/>
                  </a:lnTo>
                  <a:lnTo>
                    <a:pt x="43687" y="74182"/>
                  </a:lnTo>
                  <a:lnTo>
                    <a:pt x="20211" y="110967"/>
                  </a:lnTo>
                  <a:lnTo>
                    <a:pt x="5251" y="152675"/>
                  </a:lnTo>
                  <a:lnTo>
                    <a:pt x="0" y="198119"/>
                  </a:lnTo>
                  <a:lnTo>
                    <a:pt x="5251" y="243564"/>
                  </a:lnTo>
                  <a:lnTo>
                    <a:pt x="20211" y="285272"/>
                  </a:lnTo>
                  <a:lnTo>
                    <a:pt x="43687" y="322057"/>
                  </a:lnTo>
                  <a:lnTo>
                    <a:pt x="74484" y="352732"/>
                  </a:lnTo>
                  <a:lnTo>
                    <a:pt x="111411" y="376112"/>
                  </a:lnTo>
                  <a:lnTo>
                    <a:pt x="153275" y="391010"/>
                  </a:lnTo>
                  <a:lnTo>
                    <a:pt x="198881" y="396239"/>
                  </a:lnTo>
                  <a:lnTo>
                    <a:pt x="244488" y="391010"/>
                  </a:lnTo>
                  <a:lnTo>
                    <a:pt x="286352" y="376112"/>
                  </a:lnTo>
                  <a:lnTo>
                    <a:pt x="323279" y="352732"/>
                  </a:lnTo>
                  <a:lnTo>
                    <a:pt x="354076" y="322057"/>
                  </a:lnTo>
                  <a:lnTo>
                    <a:pt x="377552" y="285272"/>
                  </a:lnTo>
                  <a:lnTo>
                    <a:pt x="392512" y="243564"/>
                  </a:lnTo>
                  <a:lnTo>
                    <a:pt x="397763" y="198119"/>
                  </a:lnTo>
                  <a:lnTo>
                    <a:pt x="392512" y="152675"/>
                  </a:lnTo>
                  <a:lnTo>
                    <a:pt x="377552" y="110967"/>
                  </a:lnTo>
                  <a:lnTo>
                    <a:pt x="354076" y="74182"/>
                  </a:lnTo>
                  <a:lnTo>
                    <a:pt x="323279" y="43507"/>
                  </a:lnTo>
                  <a:lnTo>
                    <a:pt x="286352" y="20127"/>
                  </a:lnTo>
                  <a:lnTo>
                    <a:pt x="244488" y="5229"/>
                  </a:lnTo>
                  <a:lnTo>
                    <a:pt x="198881" y="0"/>
                  </a:lnTo>
                  <a:close/>
                </a:path>
              </a:pathLst>
            </a:custGeom>
            <a:solidFill>
              <a:srgbClr val="FFFFFF"/>
            </a:solidFill>
          </p:spPr>
          <p:txBody>
            <a:bodyPr wrap="square" lIns="0" tIns="0" rIns="0" bIns="0" rtlCol="0"/>
            <a:lstStyle/>
            <a:p>
              <a:endParaRPr/>
            </a:p>
          </p:txBody>
        </p:sp>
        <p:sp>
          <p:nvSpPr>
            <p:cNvPr id="23" name="object 23"/>
            <p:cNvSpPr/>
            <p:nvPr/>
          </p:nvSpPr>
          <p:spPr>
            <a:xfrm>
              <a:off x="1735836" y="3665219"/>
              <a:ext cx="398145" cy="396240"/>
            </a:xfrm>
            <a:custGeom>
              <a:avLst/>
              <a:gdLst/>
              <a:ahLst/>
              <a:cxnLst/>
              <a:rect l="l" t="t" r="r" b="b"/>
              <a:pathLst>
                <a:path w="398144" h="396239">
                  <a:moveTo>
                    <a:pt x="0" y="198119"/>
                  </a:moveTo>
                  <a:lnTo>
                    <a:pt x="5251" y="152675"/>
                  </a:lnTo>
                  <a:lnTo>
                    <a:pt x="20211" y="110967"/>
                  </a:lnTo>
                  <a:lnTo>
                    <a:pt x="43687" y="74182"/>
                  </a:lnTo>
                  <a:lnTo>
                    <a:pt x="74484" y="43507"/>
                  </a:lnTo>
                  <a:lnTo>
                    <a:pt x="111411" y="20127"/>
                  </a:lnTo>
                  <a:lnTo>
                    <a:pt x="153275" y="5229"/>
                  </a:lnTo>
                  <a:lnTo>
                    <a:pt x="198881" y="0"/>
                  </a:lnTo>
                  <a:lnTo>
                    <a:pt x="244488" y="5229"/>
                  </a:lnTo>
                  <a:lnTo>
                    <a:pt x="286352" y="20127"/>
                  </a:lnTo>
                  <a:lnTo>
                    <a:pt x="323279" y="43507"/>
                  </a:lnTo>
                  <a:lnTo>
                    <a:pt x="354076" y="74182"/>
                  </a:lnTo>
                  <a:lnTo>
                    <a:pt x="377552" y="110967"/>
                  </a:lnTo>
                  <a:lnTo>
                    <a:pt x="392512" y="152675"/>
                  </a:lnTo>
                  <a:lnTo>
                    <a:pt x="397763" y="198119"/>
                  </a:lnTo>
                  <a:lnTo>
                    <a:pt x="392512" y="243564"/>
                  </a:lnTo>
                  <a:lnTo>
                    <a:pt x="377552" y="285272"/>
                  </a:lnTo>
                  <a:lnTo>
                    <a:pt x="354076" y="322057"/>
                  </a:lnTo>
                  <a:lnTo>
                    <a:pt x="323279" y="352732"/>
                  </a:lnTo>
                  <a:lnTo>
                    <a:pt x="286352" y="376112"/>
                  </a:lnTo>
                  <a:lnTo>
                    <a:pt x="244488" y="391010"/>
                  </a:lnTo>
                  <a:lnTo>
                    <a:pt x="198881" y="396239"/>
                  </a:lnTo>
                  <a:lnTo>
                    <a:pt x="153275" y="391010"/>
                  </a:lnTo>
                  <a:lnTo>
                    <a:pt x="111411" y="376112"/>
                  </a:lnTo>
                  <a:lnTo>
                    <a:pt x="74484" y="352732"/>
                  </a:lnTo>
                  <a:lnTo>
                    <a:pt x="43687" y="322057"/>
                  </a:lnTo>
                  <a:lnTo>
                    <a:pt x="20211" y="285272"/>
                  </a:lnTo>
                  <a:lnTo>
                    <a:pt x="5251" y="243564"/>
                  </a:lnTo>
                  <a:lnTo>
                    <a:pt x="0" y="198119"/>
                  </a:lnTo>
                  <a:close/>
                </a:path>
              </a:pathLst>
            </a:custGeom>
            <a:ln w="9144">
              <a:solidFill>
                <a:srgbClr val="FFFFFF"/>
              </a:solidFill>
            </a:ln>
          </p:spPr>
          <p:txBody>
            <a:bodyPr wrap="square" lIns="0" tIns="0" rIns="0" bIns="0" rtlCol="0"/>
            <a:lstStyle/>
            <a:p>
              <a:endParaRPr/>
            </a:p>
          </p:txBody>
        </p:sp>
        <p:sp>
          <p:nvSpPr>
            <p:cNvPr id="24" name="object 24"/>
            <p:cNvSpPr/>
            <p:nvPr/>
          </p:nvSpPr>
          <p:spPr>
            <a:xfrm>
              <a:off x="1910328" y="4169339"/>
              <a:ext cx="5542031" cy="462746"/>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1688592" y="4152899"/>
              <a:ext cx="492251" cy="492251"/>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1735836" y="4180331"/>
              <a:ext cx="398145" cy="398145"/>
            </a:xfrm>
            <a:custGeom>
              <a:avLst/>
              <a:gdLst/>
              <a:ahLst/>
              <a:cxnLst/>
              <a:rect l="l" t="t" r="r" b="b"/>
              <a:pathLst>
                <a:path w="398144" h="398145">
                  <a:moveTo>
                    <a:pt x="198881" y="0"/>
                  </a:moveTo>
                  <a:lnTo>
                    <a:pt x="153275" y="5251"/>
                  </a:lnTo>
                  <a:lnTo>
                    <a:pt x="111411" y="20211"/>
                  </a:lnTo>
                  <a:lnTo>
                    <a:pt x="74484" y="43687"/>
                  </a:lnTo>
                  <a:lnTo>
                    <a:pt x="43687" y="74484"/>
                  </a:lnTo>
                  <a:lnTo>
                    <a:pt x="20211" y="111411"/>
                  </a:lnTo>
                  <a:lnTo>
                    <a:pt x="5251" y="153275"/>
                  </a:lnTo>
                  <a:lnTo>
                    <a:pt x="0" y="198882"/>
                  </a:lnTo>
                  <a:lnTo>
                    <a:pt x="5251" y="244488"/>
                  </a:lnTo>
                  <a:lnTo>
                    <a:pt x="20211" y="286352"/>
                  </a:lnTo>
                  <a:lnTo>
                    <a:pt x="43687" y="323279"/>
                  </a:lnTo>
                  <a:lnTo>
                    <a:pt x="74484" y="354076"/>
                  </a:lnTo>
                  <a:lnTo>
                    <a:pt x="111411" y="377552"/>
                  </a:lnTo>
                  <a:lnTo>
                    <a:pt x="153275" y="392512"/>
                  </a:lnTo>
                  <a:lnTo>
                    <a:pt x="198881" y="397764"/>
                  </a:lnTo>
                  <a:lnTo>
                    <a:pt x="244488" y="392512"/>
                  </a:lnTo>
                  <a:lnTo>
                    <a:pt x="286352" y="377552"/>
                  </a:lnTo>
                  <a:lnTo>
                    <a:pt x="323279" y="354076"/>
                  </a:lnTo>
                  <a:lnTo>
                    <a:pt x="354076" y="323279"/>
                  </a:lnTo>
                  <a:lnTo>
                    <a:pt x="377552" y="286352"/>
                  </a:lnTo>
                  <a:lnTo>
                    <a:pt x="392512" y="244488"/>
                  </a:lnTo>
                  <a:lnTo>
                    <a:pt x="397763" y="198882"/>
                  </a:lnTo>
                  <a:lnTo>
                    <a:pt x="392512" y="153275"/>
                  </a:lnTo>
                  <a:lnTo>
                    <a:pt x="377552" y="111411"/>
                  </a:lnTo>
                  <a:lnTo>
                    <a:pt x="354076" y="74484"/>
                  </a:lnTo>
                  <a:lnTo>
                    <a:pt x="323279" y="43687"/>
                  </a:lnTo>
                  <a:lnTo>
                    <a:pt x="286352" y="20211"/>
                  </a:lnTo>
                  <a:lnTo>
                    <a:pt x="244488" y="5251"/>
                  </a:lnTo>
                  <a:lnTo>
                    <a:pt x="198881" y="0"/>
                  </a:lnTo>
                  <a:close/>
                </a:path>
              </a:pathLst>
            </a:custGeom>
            <a:solidFill>
              <a:srgbClr val="FFFFFF"/>
            </a:solidFill>
          </p:spPr>
          <p:txBody>
            <a:bodyPr wrap="square" lIns="0" tIns="0" rIns="0" bIns="0" rtlCol="0"/>
            <a:lstStyle/>
            <a:p>
              <a:endParaRPr/>
            </a:p>
          </p:txBody>
        </p:sp>
        <p:sp>
          <p:nvSpPr>
            <p:cNvPr id="27" name="object 27"/>
            <p:cNvSpPr/>
            <p:nvPr/>
          </p:nvSpPr>
          <p:spPr>
            <a:xfrm>
              <a:off x="1735836" y="4180331"/>
              <a:ext cx="398145" cy="398145"/>
            </a:xfrm>
            <a:custGeom>
              <a:avLst/>
              <a:gdLst/>
              <a:ahLst/>
              <a:cxnLst/>
              <a:rect l="l" t="t" r="r" b="b"/>
              <a:pathLst>
                <a:path w="398144" h="398145">
                  <a:moveTo>
                    <a:pt x="0" y="198882"/>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2"/>
                  </a:lnTo>
                  <a:lnTo>
                    <a:pt x="392512" y="244488"/>
                  </a:lnTo>
                  <a:lnTo>
                    <a:pt x="377552" y="286352"/>
                  </a:lnTo>
                  <a:lnTo>
                    <a:pt x="354076" y="323279"/>
                  </a:lnTo>
                  <a:lnTo>
                    <a:pt x="323279" y="354076"/>
                  </a:lnTo>
                  <a:lnTo>
                    <a:pt x="286352" y="377552"/>
                  </a:lnTo>
                  <a:lnTo>
                    <a:pt x="244488" y="392512"/>
                  </a:lnTo>
                  <a:lnTo>
                    <a:pt x="198881" y="397764"/>
                  </a:lnTo>
                  <a:lnTo>
                    <a:pt x="153275" y="392512"/>
                  </a:lnTo>
                  <a:lnTo>
                    <a:pt x="111411" y="377552"/>
                  </a:lnTo>
                  <a:lnTo>
                    <a:pt x="74484" y="354076"/>
                  </a:lnTo>
                  <a:lnTo>
                    <a:pt x="43687" y="323279"/>
                  </a:lnTo>
                  <a:lnTo>
                    <a:pt x="20211" y="286352"/>
                  </a:lnTo>
                  <a:lnTo>
                    <a:pt x="5251" y="244488"/>
                  </a:lnTo>
                  <a:lnTo>
                    <a:pt x="0" y="198882"/>
                  </a:lnTo>
                  <a:close/>
                </a:path>
              </a:pathLst>
            </a:custGeom>
            <a:ln w="9144">
              <a:solidFill>
                <a:srgbClr val="FFFFFF"/>
              </a:solidFill>
            </a:ln>
          </p:spPr>
          <p:txBody>
            <a:bodyPr wrap="square" lIns="0" tIns="0" rIns="0" bIns="0" rtlCol="0"/>
            <a:lstStyle/>
            <a:p>
              <a:endParaRPr/>
            </a:p>
          </p:txBody>
        </p:sp>
        <p:sp>
          <p:nvSpPr>
            <p:cNvPr id="28" name="object 28"/>
            <p:cNvSpPr/>
            <p:nvPr/>
          </p:nvSpPr>
          <p:spPr>
            <a:xfrm>
              <a:off x="1910328" y="4685975"/>
              <a:ext cx="5542031" cy="462746"/>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1688592" y="4668012"/>
              <a:ext cx="492251" cy="492251"/>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1735836" y="4695443"/>
              <a:ext cx="398145" cy="398145"/>
            </a:xfrm>
            <a:custGeom>
              <a:avLst/>
              <a:gdLst/>
              <a:ahLst/>
              <a:cxnLst/>
              <a:rect l="l" t="t" r="r" b="b"/>
              <a:pathLst>
                <a:path w="398144" h="398145">
                  <a:moveTo>
                    <a:pt x="198881" y="0"/>
                  </a:moveTo>
                  <a:lnTo>
                    <a:pt x="153275" y="5251"/>
                  </a:lnTo>
                  <a:lnTo>
                    <a:pt x="111411" y="20211"/>
                  </a:lnTo>
                  <a:lnTo>
                    <a:pt x="74484" y="43687"/>
                  </a:lnTo>
                  <a:lnTo>
                    <a:pt x="43687" y="74484"/>
                  </a:lnTo>
                  <a:lnTo>
                    <a:pt x="20211" y="111411"/>
                  </a:lnTo>
                  <a:lnTo>
                    <a:pt x="5251" y="153275"/>
                  </a:lnTo>
                  <a:lnTo>
                    <a:pt x="0" y="198881"/>
                  </a:lnTo>
                  <a:lnTo>
                    <a:pt x="5251" y="244488"/>
                  </a:lnTo>
                  <a:lnTo>
                    <a:pt x="20211" y="286352"/>
                  </a:lnTo>
                  <a:lnTo>
                    <a:pt x="43687" y="323279"/>
                  </a:lnTo>
                  <a:lnTo>
                    <a:pt x="74484" y="354076"/>
                  </a:lnTo>
                  <a:lnTo>
                    <a:pt x="111411" y="377552"/>
                  </a:lnTo>
                  <a:lnTo>
                    <a:pt x="153275" y="392512"/>
                  </a:lnTo>
                  <a:lnTo>
                    <a:pt x="198881" y="397763"/>
                  </a:lnTo>
                  <a:lnTo>
                    <a:pt x="244488" y="392512"/>
                  </a:lnTo>
                  <a:lnTo>
                    <a:pt x="286352" y="377552"/>
                  </a:lnTo>
                  <a:lnTo>
                    <a:pt x="323279" y="354076"/>
                  </a:lnTo>
                  <a:lnTo>
                    <a:pt x="354076" y="323279"/>
                  </a:lnTo>
                  <a:lnTo>
                    <a:pt x="377552" y="286352"/>
                  </a:lnTo>
                  <a:lnTo>
                    <a:pt x="392512" y="244488"/>
                  </a:lnTo>
                  <a:lnTo>
                    <a:pt x="397763" y="198881"/>
                  </a:lnTo>
                  <a:lnTo>
                    <a:pt x="392512" y="153275"/>
                  </a:lnTo>
                  <a:lnTo>
                    <a:pt x="377552" y="111411"/>
                  </a:lnTo>
                  <a:lnTo>
                    <a:pt x="354076" y="74484"/>
                  </a:lnTo>
                  <a:lnTo>
                    <a:pt x="323279" y="43687"/>
                  </a:lnTo>
                  <a:lnTo>
                    <a:pt x="286352" y="20211"/>
                  </a:lnTo>
                  <a:lnTo>
                    <a:pt x="244488" y="5251"/>
                  </a:lnTo>
                  <a:lnTo>
                    <a:pt x="198881" y="0"/>
                  </a:lnTo>
                  <a:close/>
                </a:path>
              </a:pathLst>
            </a:custGeom>
            <a:solidFill>
              <a:srgbClr val="FFFFFF"/>
            </a:solidFill>
          </p:spPr>
          <p:txBody>
            <a:bodyPr wrap="square" lIns="0" tIns="0" rIns="0" bIns="0" rtlCol="0"/>
            <a:lstStyle/>
            <a:p>
              <a:endParaRPr/>
            </a:p>
          </p:txBody>
        </p:sp>
        <p:sp>
          <p:nvSpPr>
            <p:cNvPr id="31" name="object 31"/>
            <p:cNvSpPr/>
            <p:nvPr/>
          </p:nvSpPr>
          <p:spPr>
            <a:xfrm>
              <a:off x="1735836" y="4695443"/>
              <a:ext cx="398145" cy="398145"/>
            </a:xfrm>
            <a:custGeom>
              <a:avLst/>
              <a:gdLst/>
              <a:ahLst/>
              <a:cxnLst/>
              <a:rect l="l" t="t" r="r" b="b"/>
              <a:pathLst>
                <a:path w="398144" h="398145">
                  <a:moveTo>
                    <a:pt x="0" y="198881"/>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1"/>
                  </a:lnTo>
                  <a:lnTo>
                    <a:pt x="392512" y="244488"/>
                  </a:lnTo>
                  <a:lnTo>
                    <a:pt x="377552" y="286352"/>
                  </a:lnTo>
                  <a:lnTo>
                    <a:pt x="354076" y="323279"/>
                  </a:lnTo>
                  <a:lnTo>
                    <a:pt x="323279" y="354076"/>
                  </a:lnTo>
                  <a:lnTo>
                    <a:pt x="286352" y="377552"/>
                  </a:lnTo>
                  <a:lnTo>
                    <a:pt x="244488" y="392512"/>
                  </a:lnTo>
                  <a:lnTo>
                    <a:pt x="198881" y="397763"/>
                  </a:lnTo>
                  <a:lnTo>
                    <a:pt x="153275" y="392512"/>
                  </a:lnTo>
                  <a:lnTo>
                    <a:pt x="111411" y="377552"/>
                  </a:lnTo>
                  <a:lnTo>
                    <a:pt x="74484" y="354076"/>
                  </a:lnTo>
                  <a:lnTo>
                    <a:pt x="43687" y="323279"/>
                  </a:lnTo>
                  <a:lnTo>
                    <a:pt x="20211" y="286352"/>
                  </a:lnTo>
                  <a:lnTo>
                    <a:pt x="5251" y="244488"/>
                  </a:lnTo>
                  <a:lnTo>
                    <a:pt x="0" y="198881"/>
                  </a:lnTo>
                  <a:close/>
                </a:path>
              </a:pathLst>
            </a:custGeom>
            <a:ln w="9144">
              <a:solidFill>
                <a:srgbClr val="FFFFFF"/>
              </a:solidFill>
            </a:ln>
          </p:spPr>
          <p:txBody>
            <a:bodyPr wrap="square" lIns="0" tIns="0" rIns="0" bIns="0" rtlCol="0"/>
            <a:lstStyle/>
            <a:p>
              <a:endParaRPr/>
            </a:p>
          </p:txBody>
        </p:sp>
      </p:grpSp>
      <p:sp>
        <p:nvSpPr>
          <p:cNvPr id="37" name="object 37"/>
          <p:cNvSpPr txBox="1"/>
          <p:nvPr/>
        </p:nvSpPr>
        <p:spPr>
          <a:xfrm>
            <a:off x="2110924" y="2031675"/>
            <a:ext cx="4656455" cy="3691523"/>
          </a:xfrm>
          <a:prstGeom prst="rect">
            <a:avLst/>
          </a:prstGeom>
        </p:spPr>
        <p:txBody>
          <a:bodyPr vert="horz" wrap="square" lIns="0" tIns="12700" rIns="0" bIns="0" rtlCol="0">
            <a:spAutoFit/>
          </a:bodyPr>
          <a:lstStyle/>
          <a:p>
            <a:pPr marL="3175" algn="ctr">
              <a:lnSpc>
                <a:spcPct val="100000"/>
              </a:lnSpc>
              <a:spcBef>
                <a:spcPts val="100"/>
              </a:spcBef>
            </a:pPr>
            <a:r>
              <a:rPr sz="1800" spc="-10" dirty="0">
                <a:solidFill>
                  <a:schemeClr val="bg1"/>
                </a:solidFill>
                <a:latin typeface="Carlito"/>
                <a:cs typeface="Carlito"/>
              </a:rPr>
              <a:t>Aggregate</a:t>
            </a:r>
            <a:r>
              <a:rPr sz="1800" spc="-75" dirty="0">
                <a:solidFill>
                  <a:schemeClr val="bg1"/>
                </a:solidFill>
                <a:latin typeface="Carlito"/>
                <a:cs typeface="Carlito"/>
              </a:rPr>
              <a:t> </a:t>
            </a:r>
            <a:r>
              <a:rPr sz="1800" spc="-5" dirty="0">
                <a:solidFill>
                  <a:schemeClr val="bg1"/>
                </a:solidFill>
                <a:latin typeface="Carlito"/>
                <a:cs typeface="Carlito"/>
              </a:rPr>
              <a:t>Demand</a:t>
            </a:r>
            <a:endParaRPr sz="1800" dirty="0">
              <a:solidFill>
                <a:schemeClr val="bg1"/>
              </a:solidFill>
              <a:latin typeface="Carlito"/>
              <a:cs typeface="Carlito"/>
            </a:endParaRPr>
          </a:p>
          <a:p>
            <a:pPr marL="1442085" marR="1436370" indent="3175" algn="ctr">
              <a:lnSpc>
                <a:spcPct val="188000"/>
              </a:lnSpc>
              <a:spcBef>
                <a:spcPts val="5"/>
              </a:spcBef>
            </a:pPr>
            <a:r>
              <a:rPr sz="1800" spc="-10" dirty="0">
                <a:solidFill>
                  <a:schemeClr val="bg1"/>
                </a:solidFill>
                <a:latin typeface="Carlito"/>
                <a:cs typeface="Carlito"/>
              </a:rPr>
              <a:t>Aggregate </a:t>
            </a:r>
            <a:r>
              <a:rPr sz="1800" spc="-5" dirty="0">
                <a:solidFill>
                  <a:schemeClr val="bg1"/>
                </a:solidFill>
                <a:latin typeface="Carlito"/>
                <a:cs typeface="Carlito"/>
              </a:rPr>
              <a:t>Supply  Saving  </a:t>
            </a:r>
            <a:r>
              <a:rPr sz="1800" spc="-10" dirty="0">
                <a:solidFill>
                  <a:schemeClr val="bg1"/>
                </a:solidFill>
                <a:latin typeface="Carlito"/>
                <a:cs typeface="Carlito"/>
              </a:rPr>
              <a:t>Inflation/Deflation  Economic growth  </a:t>
            </a:r>
            <a:r>
              <a:rPr sz="1800" spc="-5" dirty="0">
                <a:solidFill>
                  <a:schemeClr val="bg1"/>
                </a:solidFill>
                <a:latin typeface="Carlito"/>
                <a:cs typeface="Carlito"/>
              </a:rPr>
              <a:t>Unemployment  </a:t>
            </a:r>
            <a:r>
              <a:rPr sz="1800" spc="-30" dirty="0">
                <a:solidFill>
                  <a:schemeClr val="bg1"/>
                </a:solidFill>
                <a:latin typeface="Carlito"/>
                <a:cs typeface="Carlito"/>
              </a:rPr>
              <a:t>Trade </a:t>
            </a:r>
            <a:r>
              <a:rPr sz="1800" spc="-10" dirty="0">
                <a:solidFill>
                  <a:schemeClr val="bg1"/>
                </a:solidFill>
                <a:latin typeface="Carlito"/>
                <a:cs typeface="Carlito"/>
              </a:rPr>
              <a:t>Cycle</a:t>
            </a:r>
            <a:endParaRPr sz="1550" dirty="0">
              <a:latin typeface="Carlito"/>
              <a:cs typeface="Carlito"/>
            </a:endParaRPr>
          </a:p>
          <a:p>
            <a:pPr algn="ctr">
              <a:lnSpc>
                <a:spcPct val="100000"/>
              </a:lnSpc>
              <a:spcBef>
                <a:spcPts val="5"/>
              </a:spcBef>
            </a:pPr>
            <a:endParaRPr sz="1800" dirty="0">
              <a:latin typeface="Carlito"/>
              <a:cs typeface="Carlito"/>
            </a:endParaRPr>
          </a:p>
        </p:txBody>
      </p:sp>
      <p:pic>
        <p:nvPicPr>
          <p:cNvPr id="1026" name="Picture 2" descr="Trade Cycles - MA Economics Karachi University">
            <a:extLst>
              <a:ext uri="{FF2B5EF4-FFF2-40B4-BE49-F238E27FC236}">
                <a16:creationId xmlns:a16="http://schemas.microsoft.com/office/drawing/2014/main" id="{C8D76A94-E434-415E-AAD4-33A129D9C8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5551793"/>
            <a:ext cx="2568961" cy="1206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AC433D-EA51-4123-B3FE-EE801A820618}"/>
              </a:ext>
            </a:extLst>
          </p:cNvPr>
          <p:cNvSpPr txBox="1"/>
          <p:nvPr/>
        </p:nvSpPr>
        <p:spPr>
          <a:xfrm>
            <a:off x="841961" y="1981200"/>
            <a:ext cx="7616239" cy="3970318"/>
          </a:xfrm>
          <a:prstGeom prst="rect">
            <a:avLst/>
          </a:prstGeom>
          <a:noFill/>
        </p:spPr>
        <p:txBody>
          <a:bodyPr wrap="square">
            <a:spAutoFit/>
          </a:bodyPr>
          <a:lstStyle/>
          <a:p>
            <a:r>
              <a:rPr lang="en-IN" dirty="0"/>
              <a:t>Gross national product (GNP) is an estimate of total value of all the final products and services turned out in a given period by the means of production owned by a country's residents.</a:t>
            </a:r>
          </a:p>
          <a:p>
            <a:endParaRPr lang="en-IN" dirty="0"/>
          </a:p>
          <a:p>
            <a:r>
              <a:rPr lang="en-IN" dirty="0"/>
              <a:t>GNP is commonly calculated by taking the sum of personal consumption expenditures, private domestic investment, government expenditure, net exports and any income earned by residents from overseas investments, minus income earned within the domestic economy by foreign residents. </a:t>
            </a:r>
          </a:p>
          <a:p>
            <a:endParaRPr lang="en-IN" dirty="0"/>
          </a:p>
          <a:p>
            <a:endParaRPr lang="en-IN" dirty="0"/>
          </a:p>
          <a:p>
            <a:r>
              <a:rPr lang="en-IN" dirty="0"/>
              <a:t>Net exports represent the difference between what a country exports minus any imports of goods and services.</a:t>
            </a:r>
          </a:p>
          <a:p>
            <a:r>
              <a:rPr lang="en-IN" dirty="0"/>
              <a:t>﻿ </a:t>
            </a:r>
          </a:p>
        </p:txBody>
      </p:sp>
      <p:sp>
        <p:nvSpPr>
          <p:cNvPr id="4" name="Title 1">
            <a:extLst>
              <a:ext uri="{FF2B5EF4-FFF2-40B4-BE49-F238E27FC236}">
                <a16:creationId xmlns:a16="http://schemas.microsoft.com/office/drawing/2014/main" id="{D3B1B793-D042-4716-A2D9-9DB5BD73F3BA}"/>
              </a:ext>
            </a:extLst>
          </p:cNvPr>
          <p:cNvSpPr txBox="1">
            <a:spLocks/>
          </p:cNvSpPr>
          <p:nvPr/>
        </p:nvSpPr>
        <p:spPr>
          <a:xfrm>
            <a:off x="484710" y="452718"/>
            <a:ext cx="782109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a:t>GROSS NATIONAL PRODUCT (GNP)</a:t>
            </a:r>
            <a:endParaRPr lang="en-IN" b="1" dirty="0"/>
          </a:p>
        </p:txBody>
      </p:sp>
    </p:spTree>
    <p:extLst>
      <p:ext uri="{BB962C8B-B14F-4D97-AF65-F5344CB8AC3E}">
        <p14:creationId xmlns:p14="http://schemas.microsoft.com/office/powerpoint/2010/main" val="7830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9" name="Picture 6" descr="https://qphs.fs.quoracdn.net/main-qimg-51360069c701937ab177b5a39eda90a3"/>
          <p:cNvPicPr>
            <a:picLocks noChangeAspect="1" noChangeArrowheads="1"/>
          </p:cNvPicPr>
          <p:nvPr/>
        </p:nvPicPr>
        <p:blipFill rotWithShape="1">
          <a:blip r:embed="rId4">
            <a:extLst>
              <a:ext uri="{28A0092B-C50C-407E-A947-70E740481C1C}">
                <a14:useLocalDpi xmlns:a14="http://schemas.microsoft.com/office/drawing/2010/main" val="0"/>
              </a:ext>
            </a:extLst>
          </a:blip>
          <a:srcRect t="41003" r="1922" b="5197"/>
          <a:stretch/>
        </p:blipFill>
        <p:spPr bwMode="auto">
          <a:xfrm>
            <a:off x="838200" y="1828800"/>
            <a:ext cx="7772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448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83356053"/>
              </p:ext>
            </p:extLst>
          </p:nvPr>
        </p:nvGraphicFramePr>
        <p:xfrm>
          <a:off x="1752600" y="762003"/>
          <a:ext cx="3831412" cy="5635604"/>
        </p:xfrm>
        <a:graphic>
          <a:graphicData uri="http://schemas.openxmlformats.org/drawingml/2006/table">
            <a:tbl>
              <a:tblPr/>
              <a:tblGrid>
                <a:gridCol w="1915706">
                  <a:extLst>
                    <a:ext uri="{9D8B030D-6E8A-4147-A177-3AD203B41FA5}">
                      <a16:colId xmlns:a16="http://schemas.microsoft.com/office/drawing/2014/main" val="20000"/>
                    </a:ext>
                  </a:extLst>
                </a:gridCol>
                <a:gridCol w="1915706">
                  <a:extLst>
                    <a:ext uri="{9D8B030D-6E8A-4147-A177-3AD203B41FA5}">
                      <a16:colId xmlns:a16="http://schemas.microsoft.com/office/drawing/2014/main" val="20001"/>
                    </a:ext>
                  </a:extLst>
                </a:gridCol>
              </a:tblGrid>
              <a:tr h="233581">
                <a:tc>
                  <a:txBody>
                    <a:bodyPr/>
                    <a:lstStyle/>
                    <a:p>
                      <a:pPr algn="ctr" fontAlgn="t"/>
                      <a:r>
                        <a:rPr lang="en-US" sz="800" b="1" dirty="0">
                          <a:effectLst/>
                        </a:rPr>
                        <a:t>GDP</a:t>
                      </a:r>
                      <a:endParaRPr lang="en-US" sz="800" dirty="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800" b="1">
                          <a:effectLst/>
                        </a:rPr>
                        <a:t>GNP</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3581">
                <a:tc gridSpan="2">
                  <a:txBody>
                    <a:bodyPr/>
                    <a:lstStyle/>
                    <a:p>
                      <a:pPr algn="ctr" fontAlgn="t"/>
                      <a:r>
                        <a:rPr lang="en-US" sz="800" b="1">
                          <a:effectLst/>
                        </a:rPr>
                        <a:t>Definition</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1"/>
                  </a:ext>
                </a:extLst>
              </a:tr>
              <a:tr h="1150893">
                <a:tc>
                  <a:txBody>
                    <a:bodyPr/>
                    <a:lstStyle/>
                    <a:p>
                      <a:pPr fontAlgn="t"/>
                      <a:r>
                        <a:rPr lang="en-US" sz="800" b="0" dirty="0">
                          <a:effectLst/>
                        </a:rPr>
                        <a:t>The value of goods and services produced within the geographical boundaries of a nation in a financial year is termed as GDP.</a:t>
                      </a:r>
                      <a:endParaRPr lang="en-US" sz="800" dirty="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a:effectLst/>
                        </a:rPr>
                        <a:t>The value of goods and services produced by the citizens of a nation irrespective of the geographical limits in a financial year is known as GNP.</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33581">
                <a:tc gridSpan="2">
                  <a:txBody>
                    <a:bodyPr/>
                    <a:lstStyle/>
                    <a:p>
                      <a:pPr algn="ctr" fontAlgn="t"/>
                      <a:r>
                        <a:rPr lang="en-US" sz="800" b="1">
                          <a:effectLst/>
                        </a:rPr>
                        <a:t>What Does It Measure?</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3"/>
                  </a:ext>
                </a:extLst>
              </a:tr>
              <a:tr h="386467">
                <a:tc>
                  <a:txBody>
                    <a:bodyPr/>
                    <a:lstStyle/>
                    <a:p>
                      <a:pPr fontAlgn="t"/>
                      <a:r>
                        <a:rPr lang="en-US" sz="800" b="0">
                          <a:effectLst/>
                        </a:rPr>
                        <a:t>It measures only the domestic production.</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a:effectLst/>
                        </a:rPr>
                        <a:t>It measures only the national production.</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33581">
                <a:tc gridSpan="2">
                  <a:txBody>
                    <a:bodyPr/>
                    <a:lstStyle/>
                    <a:p>
                      <a:pPr algn="ctr" fontAlgn="t"/>
                      <a:r>
                        <a:rPr lang="en-US" sz="800" b="1">
                          <a:effectLst/>
                        </a:rPr>
                        <a:t>Emphasis</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5"/>
                  </a:ext>
                </a:extLst>
              </a:tr>
              <a:tr h="692237">
                <a:tc>
                  <a:txBody>
                    <a:bodyPr/>
                    <a:lstStyle/>
                    <a:p>
                      <a:pPr fontAlgn="t"/>
                      <a:r>
                        <a:rPr lang="en-US" sz="800" b="0">
                          <a:effectLst/>
                        </a:rPr>
                        <a:t>It emphasises on the production that is obtained domestically.</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a:effectLst/>
                        </a:rPr>
                        <a:t>It emphasises on the production that is achieved by the citizens living in different nations.</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33581">
                <a:tc gridSpan="2">
                  <a:txBody>
                    <a:bodyPr/>
                    <a:lstStyle/>
                    <a:p>
                      <a:pPr algn="ctr" fontAlgn="t"/>
                      <a:r>
                        <a:rPr lang="en-US" sz="800" b="1">
                          <a:effectLst/>
                        </a:rPr>
                        <a:t>Highlights</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7"/>
                  </a:ext>
                </a:extLst>
              </a:tr>
              <a:tr h="845122">
                <a:tc>
                  <a:txBody>
                    <a:bodyPr/>
                    <a:lstStyle/>
                    <a:p>
                      <a:pPr fontAlgn="t"/>
                      <a:r>
                        <a:rPr lang="en-US" sz="800" b="0">
                          <a:effectLst/>
                        </a:rPr>
                        <a:t>It highlights the strength of the country’s economy.</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a:effectLst/>
                        </a:rPr>
                        <a:t>It highlights the contribution of the residents to the development of the economy</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33581">
                <a:tc gridSpan="2">
                  <a:txBody>
                    <a:bodyPr/>
                    <a:lstStyle/>
                    <a:p>
                      <a:pPr algn="ctr" fontAlgn="t"/>
                      <a:r>
                        <a:rPr lang="en-US" sz="800" b="1">
                          <a:effectLst/>
                        </a:rPr>
                        <a:t>Scale of Operations</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9"/>
                  </a:ext>
                </a:extLst>
              </a:tr>
              <a:tr h="233581">
                <a:tc>
                  <a:txBody>
                    <a:bodyPr/>
                    <a:lstStyle/>
                    <a:p>
                      <a:pPr fontAlgn="t"/>
                      <a:r>
                        <a:rPr lang="en-US" sz="800" b="0">
                          <a:effectLst/>
                        </a:rPr>
                        <a:t>Local scale</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a:effectLst/>
                        </a:rPr>
                        <a:t>International scale</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33581">
                <a:tc gridSpan="2">
                  <a:txBody>
                    <a:bodyPr/>
                    <a:lstStyle/>
                    <a:p>
                      <a:pPr algn="ctr" fontAlgn="t"/>
                      <a:r>
                        <a:rPr lang="en-US" sz="800" b="1">
                          <a:effectLst/>
                        </a:rPr>
                        <a:t>Excludes</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11"/>
                  </a:ext>
                </a:extLst>
              </a:tr>
              <a:tr h="692237">
                <a:tc>
                  <a:txBody>
                    <a:bodyPr/>
                    <a:lstStyle/>
                    <a:p>
                      <a:pPr fontAlgn="t"/>
                      <a:r>
                        <a:rPr lang="en-US" sz="800" b="0">
                          <a:effectLst/>
                        </a:rPr>
                        <a:t>The goods and services that are being produced outside the economy are excluded.</a:t>
                      </a:r>
                      <a:endParaRPr lang="en-US" sz="80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800" b="0" dirty="0">
                          <a:effectLst/>
                        </a:rPr>
                        <a:t>The goods and services that are produced by the foreigners living in the country are excluded.</a:t>
                      </a:r>
                      <a:endParaRPr lang="en-US" sz="800" dirty="0">
                        <a:effectLst/>
                      </a:endParaRPr>
                    </a:p>
                  </a:txBody>
                  <a:tcPr marL="32176" marR="32176" marT="32176" marB="3217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84" y="342469"/>
            <a:ext cx="6849431" cy="6173061"/>
          </a:xfrm>
          <a:prstGeom prst="rect">
            <a:avLst/>
          </a:prstGeom>
        </p:spPr>
      </p:pic>
    </p:spTree>
    <p:extLst>
      <p:ext uri="{BB962C8B-B14F-4D97-AF65-F5344CB8AC3E}">
        <p14:creationId xmlns:p14="http://schemas.microsoft.com/office/powerpoint/2010/main" val="1985597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D97C0F6D-AC61-4248-876F-5F82C84DC2C3}" type="slidenum">
              <a:rPr lang="en-US" sz="1200">
                <a:solidFill>
                  <a:srgbClr val="045C75"/>
                </a:solidFill>
              </a:rPr>
              <a:pPr/>
              <a:t>33</a:t>
            </a:fld>
            <a:endParaRPr lang="en-US" sz="1200">
              <a:solidFill>
                <a:srgbClr val="045C75"/>
              </a:solidFill>
            </a:endParaRPr>
          </a:p>
        </p:txBody>
      </p:sp>
      <p:sp>
        <p:nvSpPr>
          <p:cNvPr id="30723" name="Rectangle 4"/>
          <p:cNvSpPr>
            <a:spLocks noChangeArrowheads="1"/>
          </p:cNvSpPr>
          <p:nvPr/>
        </p:nvSpPr>
        <p:spPr bwMode="auto">
          <a:xfrm>
            <a:off x="762000" y="2743200"/>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IN" sz="4800" b="0"/>
              <a:t>REAL AND NOMINAL GDP</a:t>
            </a:r>
            <a:endParaRPr lang="en-IN" sz="4800"/>
          </a:p>
        </p:txBody>
      </p:sp>
    </p:spTree>
    <p:extLst>
      <p:ext uri="{BB962C8B-B14F-4D97-AF65-F5344CB8AC3E}">
        <p14:creationId xmlns:p14="http://schemas.microsoft.com/office/powerpoint/2010/main" val="126165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D4F7B0F2-071F-43B4-A916-B3AC69AFAE58}" type="slidenum">
              <a:rPr lang="en-US" sz="1200">
                <a:solidFill>
                  <a:srgbClr val="045C75"/>
                </a:solidFill>
              </a:rPr>
              <a:pPr/>
              <a:t>34</a:t>
            </a:fld>
            <a:endParaRPr lang="en-US" sz="1200">
              <a:solidFill>
                <a:srgbClr val="045C75"/>
              </a:solidFill>
            </a:endParaRPr>
          </a:p>
        </p:txBody>
      </p:sp>
      <p:graphicFrame>
        <p:nvGraphicFramePr>
          <p:cNvPr id="3" name="Table 2"/>
          <p:cNvGraphicFramePr>
            <a:graphicFrameLocks noGrp="1"/>
          </p:cNvGraphicFramePr>
          <p:nvPr/>
        </p:nvGraphicFramePr>
        <p:xfrm>
          <a:off x="1295400" y="1828800"/>
          <a:ext cx="6629401" cy="1752600"/>
        </p:xfrm>
        <a:graphic>
          <a:graphicData uri="http://schemas.openxmlformats.org/drawingml/2006/table">
            <a:tbl>
              <a:tblPr firstRow="1" bandRow="1">
                <a:tableStyleId>{5C22544A-7EE6-4342-B048-85BDC9FD1C3A}</a:tableStyleId>
              </a:tblPr>
              <a:tblGrid>
                <a:gridCol w="1077278">
                  <a:extLst>
                    <a:ext uri="{9D8B030D-6E8A-4147-A177-3AD203B41FA5}">
                      <a16:colId xmlns:a16="http://schemas.microsoft.com/office/drawing/2014/main" val="20000"/>
                    </a:ext>
                  </a:extLst>
                </a:gridCol>
                <a:gridCol w="2900363">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tblGrid>
              <a:tr h="370840">
                <a:tc>
                  <a:txBody>
                    <a:bodyPr/>
                    <a:lstStyle/>
                    <a:p>
                      <a:r>
                        <a:rPr lang="en-US" dirty="0"/>
                        <a:t>Year</a:t>
                      </a:r>
                      <a:endParaRPr lang="en-IN" dirty="0"/>
                    </a:p>
                  </a:txBody>
                  <a:tcPr/>
                </a:tc>
                <a:tc>
                  <a:txBody>
                    <a:bodyPr/>
                    <a:lstStyle/>
                    <a:p>
                      <a:r>
                        <a:rPr lang="en-US" dirty="0"/>
                        <a:t>Price</a:t>
                      </a:r>
                      <a:r>
                        <a:rPr lang="en-US" baseline="0" dirty="0"/>
                        <a:t> of a Product A  (in Rs.)</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Quantity </a:t>
                      </a:r>
                      <a:r>
                        <a:rPr lang="en-US" baseline="0" dirty="0"/>
                        <a:t>of  Product  A (in units)</a:t>
                      </a:r>
                      <a:endParaRPr lang="en-IN" dirty="0"/>
                    </a:p>
                  </a:txBody>
                  <a:tcPr/>
                </a:tc>
                <a:extLst>
                  <a:ext uri="{0D108BD9-81ED-4DB2-BD59-A6C34878D82A}">
                    <a16:rowId xmlns:a16="http://schemas.microsoft.com/office/drawing/2014/main" val="10000"/>
                  </a:ext>
                </a:extLst>
              </a:tr>
              <a:tr h="370840">
                <a:tc>
                  <a:txBody>
                    <a:bodyPr/>
                    <a:lstStyle/>
                    <a:p>
                      <a:r>
                        <a:rPr lang="en-US" dirty="0"/>
                        <a:t>2014</a:t>
                      </a:r>
                      <a:endParaRPr lang="en-IN" dirty="0"/>
                    </a:p>
                  </a:txBody>
                  <a:tcPr/>
                </a:tc>
                <a:tc>
                  <a:txBody>
                    <a:bodyPr/>
                    <a:lstStyle/>
                    <a:p>
                      <a:r>
                        <a:rPr lang="en-US" dirty="0"/>
                        <a:t>100</a:t>
                      </a:r>
                      <a:endParaRPr lang="en-IN" dirty="0"/>
                    </a:p>
                  </a:txBody>
                  <a:tcPr/>
                </a:tc>
                <a:tc>
                  <a:txBody>
                    <a:bodyPr/>
                    <a:lstStyle/>
                    <a:p>
                      <a:r>
                        <a:rPr lang="en-US" dirty="0"/>
                        <a:t>50</a:t>
                      </a:r>
                      <a:endParaRPr lang="en-IN" dirty="0"/>
                    </a:p>
                  </a:txBody>
                  <a:tcPr/>
                </a:tc>
                <a:extLst>
                  <a:ext uri="{0D108BD9-81ED-4DB2-BD59-A6C34878D82A}">
                    <a16:rowId xmlns:a16="http://schemas.microsoft.com/office/drawing/2014/main" val="10001"/>
                  </a:ext>
                </a:extLst>
              </a:tr>
              <a:tr h="370840">
                <a:tc>
                  <a:txBody>
                    <a:bodyPr/>
                    <a:lstStyle/>
                    <a:p>
                      <a:r>
                        <a:rPr lang="en-US" dirty="0"/>
                        <a:t>2015</a:t>
                      </a:r>
                      <a:endParaRPr lang="en-IN" dirty="0"/>
                    </a:p>
                  </a:txBody>
                  <a:tcPr/>
                </a:tc>
                <a:tc>
                  <a:txBody>
                    <a:bodyPr/>
                    <a:lstStyle/>
                    <a:p>
                      <a:r>
                        <a:rPr lang="en-US" dirty="0"/>
                        <a:t>120</a:t>
                      </a:r>
                      <a:endParaRPr lang="en-IN" dirty="0"/>
                    </a:p>
                  </a:txBody>
                  <a:tcPr/>
                </a:tc>
                <a:tc>
                  <a:txBody>
                    <a:bodyPr/>
                    <a:lstStyle/>
                    <a:p>
                      <a:r>
                        <a:rPr lang="en-US" dirty="0"/>
                        <a:t>60</a:t>
                      </a:r>
                      <a:endParaRPr lang="en-IN" dirty="0"/>
                    </a:p>
                  </a:txBody>
                  <a:tcPr/>
                </a:tc>
                <a:extLst>
                  <a:ext uri="{0D108BD9-81ED-4DB2-BD59-A6C34878D82A}">
                    <a16:rowId xmlns:a16="http://schemas.microsoft.com/office/drawing/2014/main" val="10002"/>
                  </a:ext>
                </a:extLst>
              </a:tr>
              <a:tr h="370840">
                <a:tc>
                  <a:txBody>
                    <a:bodyPr/>
                    <a:lstStyle/>
                    <a:p>
                      <a:r>
                        <a:rPr lang="en-US" dirty="0"/>
                        <a:t>2016</a:t>
                      </a:r>
                      <a:endParaRPr lang="en-IN" dirty="0"/>
                    </a:p>
                  </a:txBody>
                  <a:tcPr/>
                </a:tc>
                <a:tc>
                  <a:txBody>
                    <a:bodyPr/>
                    <a:lstStyle/>
                    <a:p>
                      <a:r>
                        <a:rPr lang="en-US" dirty="0"/>
                        <a:t>130</a:t>
                      </a:r>
                      <a:endParaRPr lang="en-IN" dirty="0"/>
                    </a:p>
                  </a:txBody>
                  <a:tcPr/>
                </a:tc>
                <a:tc>
                  <a:txBody>
                    <a:bodyPr/>
                    <a:lstStyle/>
                    <a:p>
                      <a:r>
                        <a:rPr lang="en-US" dirty="0"/>
                        <a:t>70</a:t>
                      </a:r>
                      <a:endParaRPr lang="en-IN" dirty="0"/>
                    </a:p>
                  </a:txBody>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nvGraphicFramePr>
        <p:xfrm>
          <a:off x="1295400" y="4267200"/>
          <a:ext cx="6629401" cy="1752600"/>
        </p:xfrm>
        <a:graphic>
          <a:graphicData uri="http://schemas.openxmlformats.org/drawingml/2006/table">
            <a:tbl>
              <a:tblPr firstRow="1" bandRow="1">
                <a:tableStyleId>{5C22544A-7EE6-4342-B048-85BDC9FD1C3A}</a:tableStyleId>
              </a:tblPr>
              <a:tblGrid>
                <a:gridCol w="1077278">
                  <a:extLst>
                    <a:ext uri="{9D8B030D-6E8A-4147-A177-3AD203B41FA5}">
                      <a16:colId xmlns:a16="http://schemas.microsoft.com/office/drawing/2014/main" val="20000"/>
                    </a:ext>
                  </a:extLst>
                </a:gridCol>
                <a:gridCol w="2900363">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tblGrid>
              <a:tr h="370840">
                <a:tc>
                  <a:txBody>
                    <a:bodyPr/>
                    <a:lstStyle/>
                    <a:p>
                      <a:r>
                        <a:rPr lang="en-US" dirty="0"/>
                        <a:t>Year</a:t>
                      </a:r>
                      <a:endParaRPr lang="en-IN" dirty="0"/>
                    </a:p>
                  </a:txBody>
                  <a:tcPr/>
                </a:tc>
                <a:tc>
                  <a:txBody>
                    <a:bodyPr/>
                    <a:lstStyle/>
                    <a:p>
                      <a:r>
                        <a:rPr lang="en-US" dirty="0"/>
                        <a:t>Price</a:t>
                      </a:r>
                      <a:r>
                        <a:rPr lang="en-US" baseline="0" dirty="0"/>
                        <a:t> of a Product B(in Rs.)</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Quantity </a:t>
                      </a:r>
                      <a:r>
                        <a:rPr lang="en-US" baseline="0" dirty="0"/>
                        <a:t>of  Product  B (in units)</a:t>
                      </a:r>
                      <a:endParaRPr lang="en-IN" dirty="0"/>
                    </a:p>
                  </a:txBody>
                  <a:tcPr/>
                </a:tc>
                <a:extLst>
                  <a:ext uri="{0D108BD9-81ED-4DB2-BD59-A6C34878D82A}">
                    <a16:rowId xmlns:a16="http://schemas.microsoft.com/office/drawing/2014/main" val="10000"/>
                  </a:ext>
                </a:extLst>
              </a:tr>
              <a:tr h="370840">
                <a:tc>
                  <a:txBody>
                    <a:bodyPr/>
                    <a:lstStyle/>
                    <a:p>
                      <a:r>
                        <a:rPr lang="en-US" dirty="0"/>
                        <a:t>2014</a:t>
                      </a:r>
                      <a:endParaRPr lang="en-IN" dirty="0"/>
                    </a:p>
                  </a:txBody>
                  <a:tcPr/>
                </a:tc>
                <a:tc>
                  <a:txBody>
                    <a:bodyPr/>
                    <a:lstStyle/>
                    <a:p>
                      <a:r>
                        <a:rPr lang="en-US" dirty="0"/>
                        <a:t>40</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10001"/>
                  </a:ext>
                </a:extLst>
              </a:tr>
              <a:tr h="370840">
                <a:tc>
                  <a:txBody>
                    <a:bodyPr/>
                    <a:lstStyle/>
                    <a:p>
                      <a:r>
                        <a:rPr lang="en-US" dirty="0"/>
                        <a:t>2015</a:t>
                      </a:r>
                      <a:endParaRPr lang="en-IN" dirty="0"/>
                    </a:p>
                  </a:txBody>
                  <a:tcPr/>
                </a:tc>
                <a:tc>
                  <a:txBody>
                    <a:bodyPr/>
                    <a:lstStyle/>
                    <a:p>
                      <a:r>
                        <a:rPr lang="en-US" dirty="0"/>
                        <a:t>50</a:t>
                      </a:r>
                      <a:endParaRPr lang="en-IN" dirty="0"/>
                    </a:p>
                  </a:txBody>
                  <a:tcPr/>
                </a:tc>
                <a:tc>
                  <a:txBody>
                    <a:bodyPr/>
                    <a:lstStyle/>
                    <a:p>
                      <a:r>
                        <a:rPr lang="en-US" dirty="0"/>
                        <a:t>40</a:t>
                      </a:r>
                      <a:endParaRPr lang="en-IN" dirty="0"/>
                    </a:p>
                  </a:txBody>
                  <a:tcPr/>
                </a:tc>
                <a:extLst>
                  <a:ext uri="{0D108BD9-81ED-4DB2-BD59-A6C34878D82A}">
                    <a16:rowId xmlns:a16="http://schemas.microsoft.com/office/drawing/2014/main" val="10002"/>
                  </a:ext>
                </a:extLst>
              </a:tr>
              <a:tr h="370840">
                <a:tc>
                  <a:txBody>
                    <a:bodyPr/>
                    <a:lstStyle/>
                    <a:p>
                      <a:r>
                        <a:rPr lang="en-US" dirty="0"/>
                        <a:t>2016</a:t>
                      </a:r>
                      <a:endParaRPr lang="en-IN" dirty="0"/>
                    </a:p>
                  </a:txBody>
                  <a:tcPr/>
                </a:tc>
                <a:tc>
                  <a:txBody>
                    <a:bodyPr/>
                    <a:lstStyle/>
                    <a:p>
                      <a:r>
                        <a:rPr lang="en-US" dirty="0"/>
                        <a:t>60</a:t>
                      </a:r>
                      <a:endParaRPr lang="en-IN" dirty="0"/>
                    </a:p>
                  </a:txBody>
                  <a:tcPr/>
                </a:tc>
                <a:tc>
                  <a:txBody>
                    <a:bodyPr/>
                    <a:lstStyle/>
                    <a:p>
                      <a:r>
                        <a:rPr lang="en-US" dirty="0"/>
                        <a:t>50</a:t>
                      </a:r>
                      <a:endParaRPr lang="en-IN" dirty="0"/>
                    </a:p>
                  </a:txBody>
                  <a:tcPr/>
                </a:tc>
                <a:extLst>
                  <a:ext uri="{0D108BD9-81ED-4DB2-BD59-A6C34878D82A}">
                    <a16:rowId xmlns:a16="http://schemas.microsoft.com/office/drawing/2014/main" val="10003"/>
                  </a:ext>
                </a:extLst>
              </a:tr>
            </a:tbl>
          </a:graphicData>
        </a:graphic>
      </p:graphicFrame>
      <p:sp>
        <p:nvSpPr>
          <p:cNvPr id="31791" name="Rectangle 4"/>
          <p:cNvSpPr>
            <a:spLocks noChangeArrowheads="1"/>
          </p:cNvSpPr>
          <p:nvPr/>
        </p:nvSpPr>
        <p:spPr bwMode="auto">
          <a:xfrm>
            <a:off x="762000" y="457200"/>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sz="4800"/>
              <a:t>Example </a:t>
            </a:r>
            <a:endParaRPr lang="en-IN" sz="4800"/>
          </a:p>
        </p:txBody>
      </p:sp>
    </p:spTree>
    <p:extLst>
      <p:ext uri="{BB962C8B-B14F-4D97-AF65-F5344CB8AC3E}">
        <p14:creationId xmlns:p14="http://schemas.microsoft.com/office/powerpoint/2010/main" val="2197417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F02B6E6-4259-4D9F-91A8-AD4C5D27ABB2}" type="slidenum">
              <a:rPr lang="en-US" sz="1200">
                <a:solidFill>
                  <a:srgbClr val="045C75"/>
                </a:solidFill>
              </a:rPr>
              <a:pPr/>
              <a:t>35</a:t>
            </a:fld>
            <a:endParaRPr lang="en-US" sz="1200">
              <a:solidFill>
                <a:srgbClr val="045C75"/>
              </a:solidFill>
            </a:endParaRPr>
          </a:p>
        </p:txBody>
      </p:sp>
      <p:sp>
        <p:nvSpPr>
          <p:cNvPr id="32771" name="Rectangle 2"/>
          <p:cNvSpPr>
            <a:spLocks noChangeArrowheads="1"/>
          </p:cNvSpPr>
          <p:nvPr/>
        </p:nvSpPr>
        <p:spPr bwMode="auto">
          <a:xfrm>
            <a:off x="762000" y="228600"/>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sz="4800"/>
              <a:t>Case 1</a:t>
            </a:r>
            <a:endParaRPr lang="en-IN" sz="4800"/>
          </a:p>
        </p:txBody>
      </p:sp>
      <p:sp>
        <p:nvSpPr>
          <p:cNvPr id="32772" name="Rectangle 3"/>
          <p:cNvSpPr>
            <a:spLocks noChangeArrowheads="1"/>
          </p:cNvSpPr>
          <p:nvPr/>
        </p:nvSpPr>
        <p:spPr bwMode="auto">
          <a:xfrm>
            <a:off x="609600" y="10668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2014</a:t>
            </a:r>
          </a:p>
          <a:p>
            <a:pPr algn="just" eaLnBrk="1" hangingPunct="1"/>
            <a:r>
              <a:rPr lang="en-US" sz="2800"/>
              <a:t>		= (100*50) + (40*30)</a:t>
            </a:r>
          </a:p>
          <a:p>
            <a:pPr algn="just" eaLnBrk="1" hangingPunct="1"/>
            <a:r>
              <a:rPr lang="en-US" sz="2800"/>
              <a:t>		= Rs. 6,200/-</a:t>
            </a:r>
            <a:endParaRPr lang="en-IN" sz="2800"/>
          </a:p>
        </p:txBody>
      </p:sp>
      <p:sp>
        <p:nvSpPr>
          <p:cNvPr id="32773" name="Rectangle 4"/>
          <p:cNvSpPr>
            <a:spLocks noChangeArrowheads="1"/>
          </p:cNvSpPr>
          <p:nvPr/>
        </p:nvSpPr>
        <p:spPr bwMode="auto">
          <a:xfrm>
            <a:off x="533400" y="47244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2016</a:t>
            </a:r>
          </a:p>
          <a:p>
            <a:pPr algn="just" eaLnBrk="1" hangingPunct="1"/>
            <a:r>
              <a:rPr lang="en-US" sz="2800"/>
              <a:t>		= (130*70) + (60*50)</a:t>
            </a:r>
          </a:p>
          <a:p>
            <a:pPr algn="just" eaLnBrk="1" hangingPunct="1"/>
            <a:r>
              <a:rPr lang="en-US" sz="2800"/>
              <a:t>		= Rs. 12,100/-</a:t>
            </a:r>
            <a:endParaRPr lang="en-IN" sz="2800"/>
          </a:p>
        </p:txBody>
      </p:sp>
      <p:sp>
        <p:nvSpPr>
          <p:cNvPr id="32774" name="Rectangle 5"/>
          <p:cNvSpPr>
            <a:spLocks noChangeArrowheads="1"/>
          </p:cNvSpPr>
          <p:nvPr/>
        </p:nvSpPr>
        <p:spPr bwMode="auto">
          <a:xfrm>
            <a:off x="609600" y="28956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2015</a:t>
            </a:r>
          </a:p>
          <a:p>
            <a:pPr algn="just" eaLnBrk="1" hangingPunct="1"/>
            <a:r>
              <a:rPr lang="en-US" sz="2800"/>
              <a:t>		= (120*60) + (50*40)</a:t>
            </a:r>
          </a:p>
          <a:p>
            <a:pPr algn="just" eaLnBrk="1" hangingPunct="1"/>
            <a:r>
              <a:rPr lang="en-US" sz="2800"/>
              <a:t>		= Rs. 9,200/-</a:t>
            </a:r>
            <a:endParaRPr lang="en-IN" sz="2800"/>
          </a:p>
        </p:txBody>
      </p:sp>
    </p:spTree>
    <p:extLst>
      <p:ext uri="{BB962C8B-B14F-4D97-AF65-F5344CB8AC3E}">
        <p14:creationId xmlns:p14="http://schemas.microsoft.com/office/powerpoint/2010/main" val="1269690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F3C18969-E662-446E-8A3D-A2D55D91937B}" type="slidenum">
              <a:rPr lang="en-US" sz="1200">
                <a:solidFill>
                  <a:srgbClr val="045C75"/>
                </a:solidFill>
              </a:rPr>
              <a:pPr/>
              <a:t>36</a:t>
            </a:fld>
            <a:endParaRPr lang="en-US" sz="1200">
              <a:solidFill>
                <a:srgbClr val="045C75"/>
              </a:solidFill>
            </a:endParaRPr>
          </a:p>
        </p:txBody>
      </p:sp>
      <p:sp>
        <p:nvSpPr>
          <p:cNvPr id="33795" name="Rectangle 2"/>
          <p:cNvSpPr>
            <a:spLocks noChangeArrowheads="1"/>
          </p:cNvSpPr>
          <p:nvPr/>
        </p:nvSpPr>
        <p:spPr bwMode="auto">
          <a:xfrm>
            <a:off x="762000" y="228600"/>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sz="4800"/>
              <a:t>Case 2</a:t>
            </a:r>
            <a:endParaRPr lang="en-US"/>
          </a:p>
          <a:p>
            <a:pPr algn="ctr" eaLnBrk="1" hangingPunct="1"/>
            <a:r>
              <a:rPr lang="en-US"/>
              <a:t> (assume 2014 as base year)</a:t>
            </a:r>
            <a:endParaRPr lang="en-IN"/>
          </a:p>
        </p:txBody>
      </p:sp>
      <p:sp>
        <p:nvSpPr>
          <p:cNvPr id="33796" name="Rectangle 3"/>
          <p:cNvSpPr>
            <a:spLocks noChangeArrowheads="1"/>
          </p:cNvSpPr>
          <p:nvPr/>
        </p:nvSpPr>
        <p:spPr bwMode="auto">
          <a:xfrm>
            <a:off x="304800" y="1524000"/>
            <a:ext cx="8534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2014</a:t>
            </a:r>
          </a:p>
          <a:p>
            <a:pPr algn="just" eaLnBrk="1" hangingPunct="1"/>
            <a:r>
              <a:rPr lang="en-US" sz="2800"/>
              <a:t>		= (100*50) + (40*30)</a:t>
            </a:r>
          </a:p>
          <a:p>
            <a:pPr algn="just" eaLnBrk="1" hangingPunct="1"/>
            <a:r>
              <a:rPr lang="en-US" sz="2800"/>
              <a:t>		= Rs. 6,200/-</a:t>
            </a:r>
            <a:endParaRPr lang="en-IN" sz="2800"/>
          </a:p>
        </p:txBody>
      </p:sp>
      <p:sp>
        <p:nvSpPr>
          <p:cNvPr id="33797" name="Rectangle 4"/>
          <p:cNvSpPr>
            <a:spLocks noChangeArrowheads="1"/>
          </p:cNvSpPr>
          <p:nvPr/>
        </p:nvSpPr>
        <p:spPr bwMode="auto">
          <a:xfrm>
            <a:off x="457200" y="48768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2016</a:t>
            </a:r>
          </a:p>
          <a:p>
            <a:pPr algn="just" eaLnBrk="1" hangingPunct="1"/>
            <a:r>
              <a:rPr lang="en-US" sz="2800"/>
              <a:t>		= (100*70) + (40*50)</a:t>
            </a:r>
          </a:p>
          <a:p>
            <a:pPr algn="just" eaLnBrk="1" hangingPunct="1"/>
            <a:r>
              <a:rPr lang="en-US" sz="2800"/>
              <a:t>		= Rs. 9,000/-</a:t>
            </a:r>
            <a:endParaRPr lang="en-IN" sz="2800"/>
          </a:p>
        </p:txBody>
      </p:sp>
      <p:sp>
        <p:nvSpPr>
          <p:cNvPr id="33798" name="Rectangle 5"/>
          <p:cNvSpPr>
            <a:spLocks noChangeArrowheads="1"/>
          </p:cNvSpPr>
          <p:nvPr/>
        </p:nvSpPr>
        <p:spPr bwMode="auto">
          <a:xfrm>
            <a:off x="381000" y="31242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GDP for the year 2015</a:t>
            </a:r>
          </a:p>
          <a:p>
            <a:pPr algn="just" eaLnBrk="1" hangingPunct="1"/>
            <a:r>
              <a:rPr lang="en-US" sz="2800"/>
              <a:t>		= (100*60) + (40*40)</a:t>
            </a:r>
          </a:p>
          <a:p>
            <a:pPr algn="just" eaLnBrk="1" hangingPunct="1"/>
            <a:r>
              <a:rPr lang="en-US" sz="2800"/>
              <a:t>		= Rs. 7,600/-</a:t>
            </a:r>
            <a:endParaRPr lang="en-IN" sz="2800"/>
          </a:p>
        </p:txBody>
      </p:sp>
    </p:spTree>
    <p:extLst>
      <p:ext uri="{BB962C8B-B14F-4D97-AF65-F5344CB8AC3E}">
        <p14:creationId xmlns:p14="http://schemas.microsoft.com/office/powerpoint/2010/main" val="411406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2BD4280-1E98-4CF1-90DF-C8346C01FAD4}" type="slidenum">
              <a:rPr lang="en-US" sz="1200">
                <a:solidFill>
                  <a:srgbClr val="045C75"/>
                </a:solidFill>
              </a:rPr>
              <a:pPr/>
              <a:t>37</a:t>
            </a:fld>
            <a:endParaRPr lang="en-US" sz="1200">
              <a:solidFill>
                <a:srgbClr val="045C75"/>
              </a:solidFill>
            </a:endParaRPr>
          </a:p>
        </p:txBody>
      </p:sp>
      <p:sp>
        <p:nvSpPr>
          <p:cNvPr id="34819" name="Rectangle 2"/>
          <p:cNvSpPr>
            <a:spLocks noChangeArrowheads="1"/>
          </p:cNvSpPr>
          <p:nvPr/>
        </p:nvSpPr>
        <p:spPr bwMode="auto">
          <a:xfrm>
            <a:off x="373063" y="2209800"/>
            <a:ext cx="8610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IN"/>
              <a:t>Real</a:t>
            </a:r>
            <a:r>
              <a:rPr lang="en-IN" b="0"/>
              <a:t> gross domestic product (</a:t>
            </a:r>
            <a:r>
              <a:rPr lang="en-IN"/>
              <a:t>GDP</a:t>
            </a:r>
            <a:r>
              <a:rPr lang="en-IN" b="0"/>
              <a:t>) is an inflation-adjusted measure that reflects the value of all goods and services produced by an economy in a given year, expressed in base-year prices, and is often referred to as "constant-price," "inflation-corrected" </a:t>
            </a:r>
            <a:r>
              <a:rPr lang="en-IN"/>
              <a:t>GDP</a:t>
            </a:r>
            <a:r>
              <a:rPr lang="en-IN" b="0"/>
              <a:t>, or "constant dollar </a:t>
            </a:r>
            <a:r>
              <a:rPr lang="en-IN"/>
              <a:t>GDP</a:t>
            </a:r>
            <a:r>
              <a:rPr lang="en-IN" b="0"/>
              <a:t>." </a:t>
            </a:r>
          </a:p>
          <a:p>
            <a:pPr algn="just" eaLnBrk="1" hangingPunct="1"/>
            <a:endParaRPr lang="en-US" b="0"/>
          </a:p>
          <a:p>
            <a:pPr algn="just" eaLnBrk="1" hangingPunct="1"/>
            <a:r>
              <a:rPr lang="en-US" b="0"/>
              <a:t>i.e Real GDP uses constant base year prices for calculations. (CASE 2).</a:t>
            </a:r>
          </a:p>
          <a:p>
            <a:pPr algn="just" eaLnBrk="1" hangingPunct="1"/>
            <a:endParaRPr lang="en-US" b="0"/>
          </a:p>
          <a:p>
            <a:pPr algn="just" eaLnBrk="1" hangingPunct="1"/>
            <a:r>
              <a:rPr lang="en-US" b="0"/>
              <a:t>Base year is a reference year.</a:t>
            </a:r>
          </a:p>
          <a:p>
            <a:pPr algn="just" eaLnBrk="1" hangingPunct="1"/>
            <a:endParaRPr lang="en-IN"/>
          </a:p>
        </p:txBody>
      </p:sp>
      <p:sp>
        <p:nvSpPr>
          <p:cNvPr id="34820" name="Rectangle 3"/>
          <p:cNvSpPr>
            <a:spLocks noChangeArrowheads="1"/>
          </p:cNvSpPr>
          <p:nvPr/>
        </p:nvSpPr>
        <p:spPr bwMode="auto">
          <a:xfrm>
            <a:off x="381000" y="38100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IN"/>
              <a:t>Nominal GDP</a:t>
            </a:r>
            <a:r>
              <a:rPr lang="en-IN" b="0"/>
              <a:t> is an assessment of economic production in an economy but includes the current prices of goods and services in its calculation.  (CASE 1)</a:t>
            </a:r>
            <a:endParaRPr lang="en-IN"/>
          </a:p>
        </p:txBody>
      </p:sp>
    </p:spTree>
    <p:extLst>
      <p:ext uri="{BB962C8B-B14F-4D97-AF65-F5344CB8AC3E}">
        <p14:creationId xmlns:p14="http://schemas.microsoft.com/office/powerpoint/2010/main" val="1503880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04800" y="228600"/>
            <a:ext cx="8305800" cy="1143000"/>
          </a:xfrm>
          <a:ln>
            <a:miter lim="800000"/>
            <a:headEnd/>
            <a:tailEnd/>
          </a:ln>
        </p:spPr>
        <p:txBody>
          <a:bodyPr/>
          <a:lstStyle/>
          <a:p>
            <a:pPr eaLnBrk="1" fontAlgn="auto" hangingPunct="1">
              <a:spcAft>
                <a:spcPts val="0"/>
              </a:spcAft>
              <a:defRPr/>
            </a:pPr>
            <a:r>
              <a:rPr lang="en-US" dirty="0"/>
              <a:t>GDP DEFLATOR</a:t>
            </a:r>
          </a:p>
        </p:txBody>
      </p:sp>
      <p:sp>
        <p:nvSpPr>
          <p:cNvPr id="35844" name="Rectangle 3"/>
          <p:cNvSpPr>
            <a:spLocks noChangeArrowheads="1"/>
          </p:cNvSpPr>
          <p:nvPr/>
        </p:nvSpPr>
        <p:spPr bwMode="auto">
          <a:xfrm>
            <a:off x="0" y="533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35845" name="Rectangle 4"/>
          <p:cNvSpPr>
            <a:spLocks noChangeArrowheads="1"/>
          </p:cNvSpPr>
          <p:nvPr/>
        </p:nvSpPr>
        <p:spPr bwMode="auto">
          <a:xfrm>
            <a:off x="0" y="8001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35846" name="Rectangle 3"/>
          <p:cNvSpPr>
            <a:spLocks noChangeArrowheads="1"/>
          </p:cNvSpPr>
          <p:nvPr/>
        </p:nvSpPr>
        <p:spPr bwMode="auto">
          <a:xfrm>
            <a:off x="304800" y="144780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IN" b="0"/>
              <a:t>This is a measure of the level of prices of all new, domestically produced, final goods and services in an economy.</a:t>
            </a:r>
          </a:p>
        </p:txBody>
      </p:sp>
      <p:sp>
        <p:nvSpPr>
          <p:cNvPr id="2" name="AutoShape 2" descr="\text{GDP deflator}=\frac{\text{ Nominal GDP}}{\text{ Real GDP}} \times 10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80" name="Picture 4" descr="GDP Deflator Formula | Calculator (Examples With Excel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24200"/>
            <a:ext cx="4803224" cy="246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954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305800" cy="1143000"/>
          </a:xfrm>
          <a:ln>
            <a:miter lim="800000"/>
            <a:headEnd/>
            <a:tailEnd/>
          </a:ln>
        </p:spPr>
        <p:txBody>
          <a:bodyPr/>
          <a:lstStyle/>
          <a:p>
            <a:pPr>
              <a:defRPr/>
            </a:pPr>
            <a:r>
              <a:rPr lang="en-US" sz="2800" dirty="0"/>
              <a:t>GDP deflator calculations using the nominal and real GDP calculations (refer previous example)</a:t>
            </a:r>
            <a:endParaRPr lang="en-IN" sz="2800" dirty="0"/>
          </a:p>
        </p:txBody>
      </p:sp>
      <p:sp>
        <p:nvSpPr>
          <p:cNvPr id="3686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E0C0C01A-46BE-4483-B444-AAF412FA7EBD}" type="slidenum">
              <a:rPr lang="en-US" sz="1200">
                <a:solidFill>
                  <a:srgbClr val="045C75"/>
                </a:solidFill>
              </a:rPr>
              <a:pPr/>
              <a:t>39</a:t>
            </a:fld>
            <a:endParaRPr lang="en-US" sz="1200">
              <a:solidFill>
                <a:srgbClr val="045C75"/>
              </a:solidFill>
            </a:endParaRPr>
          </a:p>
        </p:txBody>
      </p:sp>
      <p:sp>
        <p:nvSpPr>
          <p:cNvPr id="36868" name="Rectangle 3"/>
          <p:cNvSpPr>
            <a:spLocks noChangeArrowheads="1"/>
          </p:cNvSpPr>
          <p:nvPr/>
        </p:nvSpPr>
        <p:spPr bwMode="auto">
          <a:xfrm>
            <a:off x="381000" y="1676400"/>
            <a:ext cx="7772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dirty="0"/>
              <a:t>GDP deflator for the year 2014</a:t>
            </a:r>
          </a:p>
          <a:p>
            <a:pPr algn="just" eaLnBrk="1" hangingPunct="1"/>
            <a:r>
              <a:rPr lang="en-US" sz="2800" dirty="0"/>
              <a:t>		= Nominal GDP (2014)    *   100   </a:t>
            </a:r>
            <a:endParaRPr lang="en-IN" sz="2800" dirty="0"/>
          </a:p>
        </p:txBody>
      </p:sp>
      <p:cxnSp>
        <p:nvCxnSpPr>
          <p:cNvPr id="6" name="Straight Connector 5"/>
          <p:cNvCxnSpPr/>
          <p:nvPr/>
        </p:nvCxnSpPr>
        <p:spPr>
          <a:xfrm>
            <a:off x="2590800" y="2667000"/>
            <a:ext cx="3276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6870" name="Rectangle 6"/>
          <p:cNvSpPr>
            <a:spLocks noChangeArrowheads="1"/>
          </p:cNvSpPr>
          <p:nvPr/>
        </p:nvSpPr>
        <p:spPr bwMode="auto">
          <a:xfrm>
            <a:off x="2743200" y="2819400"/>
            <a:ext cx="305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solidFill>
                  <a:srgbClr val="000000"/>
                </a:solidFill>
              </a:rPr>
              <a:t>Real GDP (2014) </a:t>
            </a:r>
            <a:endParaRPr lang="en-IN" sz="2800">
              <a:solidFill>
                <a:srgbClr val="000000"/>
              </a:solidFill>
            </a:endParaRPr>
          </a:p>
        </p:txBody>
      </p:sp>
      <p:sp>
        <p:nvSpPr>
          <p:cNvPr id="36871" name="Rectangle 7"/>
          <p:cNvSpPr>
            <a:spLocks noChangeArrowheads="1"/>
          </p:cNvSpPr>
          <p:nvPr/>
        </p:nvSpPr>
        <p:spPr bwMode="auto">
          <a:xfrm>
            <a:off x="2362200" y="3429000"/>
            <a:ext cx="1095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solidFill>
                  <a:srgbClr val="000000"/>
                </a:solidFill>
              </a:rPr>
              <a:t>= 100</a:t>
            </a:r>
            <a:endParaRPr lang="en-IN" sz="2800">
              <a:solidFill>
                <a:srgbClr val="000000"/>
              </a:solidFill>
            </a:endParaRPr>
          </a:p>
        </p:txBody>
      </p:sp>
      <p:sp>
        <p:nvSpPr>
          <p:cNvPr id="36872" name="Rectangle 8"/>
          <p:cNvSpPr>
            <a:spLocks noChangeArrowheads="1"/>
          </p:cNvSpPr>
          <p:nvPr/>
        </p:nvSpPr>
        <p:spPr bwMode="auto">
          <a:xfrm>
            <a:off x="457200" y="4191000"/>
            <a:ext cx="7924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dirty="0"/>
              <a:t>GDP deflator for the year 2015</a:t>
            </a:r>
          </a:p>
          <a:p>
            <a:pPr algn="just" eaLnBrk="1" hangingPunct="1"/>
            <a:r>
              <a:rPr lang="en-US" dirty="0"/>
              <a:t>		= Nominal GDP (2015)    *   100   </a:t>
            </a:r>
            <a:endParaRPr lang="en-IN" dirty="0"/>
          </a:p>
        </p:txBody>
      </p:sp>
      <p:cxnSp>
        <p:nvCxnSpPr>
          <p:cNvPr id="10" name="Straight Connector 9"/>
          <p:cNvCxnSpPr/>
          <p:nvPr/>
        </p:nvCxnSpPr>
        <p:spPr>
          <a:xfrm>
            <a:off x="2514600" y="5029200"/>
            <a:ext cx="3124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6874" name="Rectangle 11"/>
          <p:cNvSpPr>
            <a:spLocks noChangeArrowheads="1"/>
          </p:cNvSpPr>
          <p:nvPr/>
        </p:nvSpPr>
        <p:spPr bwMode="auto">
          <a:xfrm>
            <a:off x="2590800" y="5181600"/>
            <a:ext cx="305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solidFill>
                  <a:srgbClr val="000000"/>
                </a:solidFill>
              </a:rPr>
              <a:t>Real GDP (2015) </a:t>
            </a:r>
            <a:endParaRPr lang="en-IN" sz="2800">
              <a:solidFill>
                <a:srgbClr val="000000"/>
              </a:solidFill>
            </a:endParaRPr>
          </a:p>
        </p:txBody>
      </p:sp>
      <p:sp>
        <p:nvSpPr>
          <p:cNvPr id="36875" name="Rectangle 12"/>
          <p:cNvSpPr>
            <a:spLocks noChangeArrowheads="1"/>
          </p:cNvSpPr>
          <p:nvPr/>
        </p:nvSpPr>
        <p:spPr bwMode="auto">
          <a:xfrm>
            <a:off x="2438400" y="5791200"/>
            <a:ext cx="1595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solidFill>
                  <a:srgbClr val="000000"/>
                </a:solidFill>
              </a:rPr>
              <a:t>= 121.05</a:t>
            </a:r>
            <a:endParaRPr lang="en-IN" sz="2800">
              <a:solidFill>
                <a:srgbClr val="000000"/>
              </a:solidFill>
            </a:endParaRPr>
          </a:p>
        </p:txBody>
      </p:sp>
    </p:spTree>
    <p:extLst>
      <p:ext uri="{BB962C8B-B14F-4D97-AF65-F5344CB8AC3E}">
        <p14:creationId xmlns:p14="http://schemas.microsoft.com/office/powerpoint/2010/main" val="373533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1479" y="531764"/>
            <a:ext cx="7483778" cy="658514"/>
          </a:xfrm>
          <a:prstGeom prst="rect">
            <a:avLst/>
          </a:prstGeom>
        </p:spPr>
        <p:txBody>
          <a:bodyPr vert="horz" wrap="square" lIns="0" tIns="12065" rIns="0" bIns="0" rtlCol="0">
            <a:spAutoFit/>
          </a:bodyPr>
          <a:lstStyle/>
          <a:p>
            <a:pPr marL="12700">
              <a:lnSpc>
                <a:spcPct val="100000"/>
              </a:lnSpc>
              <a:spcBef>
                <a:spcPts val="95"/>
              </a:spcBef>
            </a:pPr>
            <a:r>
              <a:rPr b="1" spc="-5" dirty="0">
                <a:latin typeface="Carlito"/>
                <a:cs typeface="Carlito"/>
              </a:rPr>
              <a:t>Importance of </a:t>
            </a:r>
            <a:r>
              <a:rPr b="1" spc="-10" dirty="0">
                <a:latin typeface="Carlito"/>
                <a:cs typeface="Carlito"/>
              </a:rPr>
              <a:t>Macro</a:t>
            </a:r>
            <a:r>
              <a:rPr b="1" dirty="0">
                <a:latin typeface="Carlito"/>
                <a:cs typeface="Carlito"/>
              </a:rPr>
              <a:t> </a:t>
            </a:r>
            <a:r>
              <a:rPr b="1" spc="-5" dirty="0">
                <a:latin typeface="Carlito"/>
                <a:cs typeface="Carlito"/>
              </a:rPr>
              <a:t>Economics</a:t>
            </a:r>
          </a:p>
        </p:txBody>
      </p:sp>
      <p:sp>
        <p:nvSpPr>
          <p:cNvPr id="3" name="object 3"/>
          <p:cNvSpPr txBox="1"/>
          <p:nvPr/>
        </p:nvSpPr>
        <p:spPr>
          <a:xfrm>
            <a:off x="444500" y="1714576"/>
            <a:ext cx="7668259" cy="452120"/>
          </a:xfrm>
          <a:prstGeom prst="rect">
            <a:avLst/>
          </a:prstGeom>
        </p:spPr>
        <p:txBody>
          <a:bodyPr vert="horz" wrap="square" lIns="0" tIns="12065" rIns="0" bIns="0" rtlCol="0">
            <a:spAutoFit/>
          </a:bodyPr>
          <a:lstStyle/>
          <a:p>
            <a:pPr marL="329565" indent="-317500">
              <a:lnSpc>
                <a:spcPct val="100000"/>
              </a:lnSpc>
              <a:spcBef>
                <a:spcPts val="95"/>
              </a:spcBef>
              <a:buSzPct val="96428"/>
              <a:buFont typeface="Wingdings"/>
              <a:buChar char=""/>
              <a:tabLst>
                <a:tab pos="330200" algn="l"/>
              </a:tabLst>
            </a:pPr>
            <a:r>
              <a:rPr sz="2800" spc="-5" dirty="0">
                <a:latin typeface="Carlito"/>
                <a:cs typeface="Carlito"/>
              </a:rPr>
              <a:t>It explains the working of the economy as a</a:t>
            </a:r>
            <a:r>
              <a:rPr sz="2800" spc="75" dirty="0">
                <a:latin typeface="Carlito"/>
                <a:cs typeface="Carlito"/>
              </a:rPr>
              <a:t> </a:t>
            </a:r>
            <a:r>
              <a:rPr sz="2800" spc="-5" dirty="0">
                <a:latin typeface="Carlito"/>
                <a:cs typeface="Carlito"/>
              </a:rPr>
              <a:t>whole.</a:t>
            </a:r>
            <a:endParaRPr sz="2800" dirty="0">
              <a:latin typeface="Carlito"/>
              <a:cs typeface="Carlito"/>
            </a:endParaRPr>
          </a:p>
        </p:txBody>
      </p:sp>
      <p:sp>
        <p:nvSpPr>
          <p:cNvPr id="4" name="object 4"/>
          <p:cNvSpPr txBox="1"/>
          <p:nvPr/>
        </p:nvSpPr>
        <p:spPr>
          <a:xfrm>
            <a:off x="444499" y="2594254"/>
            <a:ext cx="8131175" cy="1304844"/>
          </a:xfrm>
          <a:prstGeom prst="rect">
            <a:avLst/>
          </a:prstGeom>
        </p:spPr>
        <p:txBody>
          <a:bodyPr vert="horz" wrap="square" lIns="0" tIns="12065" rIns="0" bIns="0" rtlCol="0">
            <a:spAutoFit/>
          </a:bodyPr>
          <a:lstStyle/>
          <a:p>
            <a:pPr marL="329565" indent="-317500">
              <a:spcBef>
                <a:spcPts val="95"/>
              </a:spcBef>
              <a:buSzPct val="96428"/>
              <a:buFont typeface="Wingdings"/>
              <a:buChar char=""/>
              <a:tabLst>
                <a:tab pos="330200" algn="l"/>
                <a:tab pos="805180" algn="l"/>
                <a:tab pos="2439035" algn="l"/>
                <a:tab pos="3187700" algn="l"/>
                <a:tab pos="4891405" algn="l"/>
                <a:tab pos="6617970" algn="l"/>
                <a:tab pos="7181215" algn="l"/>
              </a:tabLst>
            </a:pPr>
            <a:r>
              <a:rPr sz="2800" spc="-5" dirty="0">
                <a:latin typeface="Carlito"/>
                <a:cs typeface="Carlito"/>
              </a:rPr>
              <a:t>It	examines	the	</a:t>
            </a:r>
            <a:r>
              <a:rPr sz="2800" spc="5" dirty="0">
                <a:latin typeface="Carlito"/>
                <a:cs typeface="Carlito"/>
              </a:rPr>
              <a:t>a</a:t>
            </a:r>
            <a:r>
              <a:rPr sz="2800" spc="-5" dirty="0">
                <a:latin typeface="Carlito"/>
                <a:cs typeface="Carlito"/>
              </a:rPr>
              <a:t>ggr</a:t>
            </a:r>
            <a:r>
              <a:rPr sz="2800" spc="-20" dirty="0">
                <a:latin typeface="Carlito"/>
                <a:cs typeface="Carlito"/>
              </a:rPr>
              <a:t>e</a:t>
            </a:r>
            <a:r>
              <a:rPr sz="2800" spc="-15" dirty="0">
                <a:latin typeface="Carlito"/>
                <a:cs typeface="Carlito"/>
              </a:rPr>
              <a:t>g</a:t>
            </a:r>
            <a:r>
              <a:rPr sz="2800" spc="-5" dirty="0">
                <a:latin typeface="Carlito"/>
                <a:cs typeface="Carlito"/>
              </a:rPr>
              <a:t>ate</a:t>
            </a:r>
            <a:r>
              <a:rPr sz="2800" dirty="0">
                <a:latin typeface="Carlito"/>
                <a:cs typeface="Carlito"/>
              </a:rPr>
              <a:t>	</a:t>
            </a:r>
            <a:r>
              <a:rPr sz="2800" spc="-10" dirty="0">
                <a:latin typeface="Carlito"/>
                <a:cs typeface="Carlito"/>
              </a:rPr>
              <a:t>behav</a:t>
            </a:r>
            <a:r>
              <a:rPr sz="2800" spc="-25" dirty="0">
                <a:latin typeface="Carlito"/>
                <a:cs typeface="Carlito"/>
              </a:rPr>
              <a:t>i</a:t>
            </a:r>
            <a:r>
              <a:rPr sz="2800" spc="5" dirty="0">
                <a:latin typeface="Carlito"/>
                <a:cs typeface="Carlito"/>
              </a:rPr>
              <a:t>o</a:t>
            </a:r>
            <a:r>
              <a:rPr sz="2800" spc="-10" dirty="0">
                <a:latin typeface="Carlito"/>
                <a:cs typeface="Carlito"/>
              </a:rPr>
              <a:t>u</a:t>
            </a:r>
            <a:r>
              <a:rPr sz="2800" spc="-5" dirty="0">
                <a:latin typeface="Carlito"/>
                <a:cs typeface="Carlito"/>
              </a:rPr>
              <a:t>r</a:t>
            </a:r>
            <a:r>
              <a:rPr sz="2800" dirty="0">
                <a:latin typeface="Carlito"/>
                <a:cs typeface="Carlito"/>
              </a:rPr>
              <a:t>	</a:t>
            </a:r>
            <a:r>
              <a:rPr sz="2800" spc="-5" dirty="0">
                <a:latin typeface="Carlito"/>
                <a:cs typeface="Carlito"/>
              </a:rPr>
              <a:t>of</a:t>
            </a:r>
            <a:r>
              <a:rPr sz="2800" dirty="0">
                <a:latin typeface="Carlito"/>
                <a:cs typeface="Carlito"/>
              </a:rPr>
              <a:t>	</a:t>
            </a:r>
            <a:r>
              <a:rPr sz="2800" spc="-5" dirty="0">
                <a:latin typeface="Carlito"/>
                <a:cs typeface="Carlito"/>
              </a:rPr>
              <a:t>Mac</a:t>
            </a:r>
            <a:r>
              <a:rPr sz="2800" spc="5" dirty="0">
                <a:latin typeface="Carlito"/>
                <a:cs typeface="Carlito"/>
              </a:rPr>
              <a:t>r</a:t>
            </a:r>
            <a:r>
              <a:rPr sz="2800" spc="-5" dirty="0">
                <a:latin typeface="Carlito"/>
                <a:cs typeface="Carlito"/>
              </a:rPr>
              <a:t>o</a:t>
            </a:r>
            <a:r>
              <a:rPr lang="en-US" sz="2800" spc="-5" dirty="0">
                <a:latin typeface="Carlito"/>
                <a:cs typeface="Carlito"/>
              </a:rPr>
              <a:t> </a:t>
            </a:r>
            <a:r>
              <a:rPr lang="en-US" sz="2800" spc="-10" dirty="0">
                <a:latin typeface="Carlito"/>
                <a:cs typeface="Carlito"/>
              </a:rPr>
              <a:t>Economics </a:t>
            </a:r>
            <a:r>
              <a:rPr lang="en-US" sz="2800" spc="-5" dirty="0">
                <a:latin typeface="Carlito"/>
                <a:cs typeface="Carlito"/>
              </a:rPr>
              <a:t>entities </a:t>
            </a:r>
            <a:r>
              <a:rPr lang="en-US" sz="2800" spc="-10" dirty="0">
                <a:latin typeface="Carlito"/>
                <a:cs typeface="Carlito"/>
              </a:rPr>
              <a:t>like firms, </a:t>
            </a:r>
            <a:r>
              <a:rPr lang="en-US" sz="2800" spc="-5" dirty="0">
                <a:latin typeface="Carlito"/>
                <a:cs typeface="Carlito"/>
              </a:rPr>
              <a:t>households  and the</a:t>
            </a:r>
            <a:r>
              <a:rPr lang="en-US" sz="2800" spc="25" dirty="0">
                <a:latin typeface="Carlito"/>
                <a:cs typeface="Carlito"/>
              </a:rPr>
              <a:t> </a:t>
            </a:r>
            <a:r>
              <a:rPr lang="en-US" sz="2800" spc="-5" dirty="0">
                <a:latin typeface="Carlito"/>
                <a:cs typeface="Carlito"/>
              </a:rPr>
              <a:t>government.</a:t>
            </a:r>
            <a:endParaRPr lang="en-US" sz="2800" dirty="0">
              <a:latin typeface="Carlito"/>
              <a:cs typeface="Carlito"/>
            </a:endParaRPr>
          </a:p>
        </p:txBody>
      </p:sp>
      <p:sp>
        <p:nvSpPr>
          <p:cNvPr id="5" name="object 5"/>
          <p:cNvSpPr txBox="1"/>
          <p:nvPr/>
        </p:nvSpPr>
        <p:spPr>
          <a:xfrm>
            <a:off x="444498" y="4114800"/>
            <a:ext cx="8131175" cy="2033249"/>
          </a:xfrm>
          <a:prstGeom prst="rect">
            <a:avLst/>
          </a:prstGeom>
        </p:spPr>
        <p:txBody>
          <a:bodyPr vert="horz" wrap="square" lIns="0" tIns="12065" rIns="0" bIns="0" rtlCol="0">
            <a:spAutoFit/>
          </a:bodyPr>
          <a:lstStyle/>
          <a:p>
            <a:pPr marL="321945" marR="5080" indent="-309880">
              <a:lnSpc>
                <a:spcPts val="3260"/>
              </a:lnSpc>
              <a:spcBef>
                <a:spcPts val="1395"/>
              </a:spcBef>
              <a:buSzPct val="96428"/>
              <a:buFont typeface="Wingdings"/>
              <a:buChar char=""/>
              <a:tabLst>
                <a:tab pos="330200" algn="l"/>
              </a:tabLst>
            </a:pPr>
            <a:r>
              <a:rPr sz="2800" spc="-5" dirty="0">
                <a:latin typeface="Carlito"/>
                <a:cs typeface="Carlito"/>
              </a:rPr>
              <a:t>It </a:t>
            </a:r>
            <a:r>
              <a:rPr sz="2800" spc="-10" dirty="0">
                <a:latin typeface="Carlito"/>
                <a:cs typeface="Carlito"/>
              </a:rPr>
              <a:t>is </a:t>
            </a:r>
            <a:r>
              <a:rPr sz="2800" spc="-5" dirty="0">
                <a:latin typeface="Carlito"/>
                <a:cs typeface="Carlito"/>
              </a:rPr>
              <a:t>very </a:t>
            </a:r>
            <a:r>
              <a:rPr sz="2800" spc="-10" dirty="0">
                <a:latin typeface="Carlito"/>
                <a:cs typeface="Carlito"/>
              </a:rPr>
              <a:t>useful </a:t>
            </a:r>
            <a:r>
              <a:rPr sz="2800" spc="-5" dirty="0">
                <a:latin typeface="Carlito"/>
                <a:cs typeface="Carlito"/>
              </a:rPr>
              <a:t>to the planner for </a:t>
            </a:r>
            <a:r>
              <a:rPr sz="2800" spc="-10" dirty="0">
                <a:latin typeface="Carlito"/>
                <a:cs typeface="Carlito"/>
              </a:rPr>
              <a:t>preparing </a:t>
            </a:r>
            <a:r>
              <a:rPr sz="2800" spc="-5" dirty="0">
                <a:latin typeface="Carlito"/>
                <a:cs typeface="Carlito"/>
              </a:rPr>
              <a:t>economic  </a:t>
            </a:r>
            <a:r>
              <a:rPr sz="2800" spc="-10" dirty="0">
                <a:latin typeface="Carlito"/>
                <a:cs typeface="Carlito"/>
              </a:rPr>
              <a:t>plans </a:t>
            </a:r>
            <a:r>
              <a:rPr sz="2800" spc="-5" dirty="0">
                <a:latin typeface="Carlito"/>
                <a:cs typeface="Carlito"/>
              </a:rPr>
              <a:t>for the country's</a:t>
            </a:r>
            <a:r>
              <a:rPr sz="2800" spc="85" dirty="0">
                <a:latin typeface="Carlito"/>
                <a:cs typeface="Carlito"/>
              </a:rPr>
              <a:t> </a:t>
            </a:r>
            <a:r>
              <a:rPr sz="2800" spc="-10" dirty="0">
                <a:latin typeface="Carlito"/>
                <a:cs typeface="Carlito"/>
              </a:rPr>
              <a:t>development.</a:t>
            </a:r>
            <a:endParaRPr lang="en-IN" sz="2800" spc="-10" dirty="0">
              <a:latin typeface="Carlito"/>
              <a:cs typeface="Carlito"/>
            </a:endParaRPr>
          </a:p>
          <a:p>
            <a:pPr marL="321945" marR="5080" indent="-309880">
              <a:lnSpc>
                <a:spcPts val="3260"/>
              </a:lnSpc>
              <a:spcBef>
                <a:spcPts val="1395"/>
              </a:spcBef>
              <a:buSzPct val="96428"/>
              <a:buFont typeface="Wingdings"/>
              <a:buChar char=""/>
              <a:tabLst>
                <a:tab pos="330200" algn="l"/>
              </a:tabLst>
            </a:pPr>
            <a:endParaRPr sz="2800" dirty="0">
              <a:latin typeface="Carlito"/>
              <a:cs typeface="Carlito"/>
            </a:endParaRPr>
          </a:p>
          <a:p>
            <a:pPr marL="329565" indent="-317500">
              <a:lnSpc>
                <a:spcPct val="100000"/>
              </a:lnSpc>
              <a:spcBef>
                <a:spcPts val="1110"/>
              </a:spcBef>
              <a:buSzPct val="96428"/>
              <a:buFont typeface="Wingdings"/>
              <a:buChar char=""/>
              <a:tabLst>
                <a:tab pos="330200" algn="l"/>
              </a:tabLst>
            </a:pPr>
            <a:r>
              <a:rPr sz="2800" spc="-5" dirty="0">
                <a:latin typeface="Carlito"/>
                <a:cs typeface="Carlito"/>
              </a:rPr>
              <a:t>It </a:t>
            </a:r>
            <a:r>
              <a:rPr sz="2800" spc="-10" dirty="0">
                <a:latin typeface="Carlito"/>
                <a:cs typeface="Carlito"/>
              </a:rPr>
              <a:t>is helpful in </a:t>
            </a:r>
            <a:r>
              <a:rPr sz="2800" spc="-5" dirty="0">
                <a:latin typeface="Carlito"/>
                <a:cs typeface="Carlito"/>
              </a:rPr>
              <a:t>international</a:t>
            </a:r>
            <a:r>
              <a:rPr sz="2800" spc="90" dirty="0">
                <a:latin typeface="Carlito"/>
                <a:cs typeface="Carlito"/>
              </a:rPr>
              <a:t> </a:t>
            </a:r>
            <a:r>
              <a:rPr sz="2800" spc="-5" dirty="0">
                <a:latin typeface="Carlito"/>
                <a:cs typeface="Carlito"/>
              </a:rPr>
              <a:t>comparison.</a:t>
            </a:r>
            <a:endParaRPr sz="2800" dirty="0">
              <a:latin typeface="Carlito"/>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miter lim="800000"/>
            <a:headEnd/>
            <a:tailEnd/>
          </a:ln>
        </p:spPr>
        <p:txBody>
          <a:bodyPr>
            <a:normAutofit/>
          </a:bodyPr>
          <a:lstStyle/>
          <a:p>
            <a:pPr>
              <a:defRPr/>
            </a:pPr>
            <a:r>
              <a:rPr lang="en-US" dirty="0"/>
              <a:t>Using GDP deflator to calculate inflation</a:t>
            </a:r>
            <a:endParaRPr lang="en-IN" dirty="0"/>
          </a:p>
        </p:txBody>
      </p:sp>
      <p:sp>
        <p:nvSpPr>
          <p:cNvPr id="3789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3BAB5853-5359-4000-A34F-9154CC28C65E}" type="slidenum">
              <a:rPr lang="en-US" sz="1200">
                <a:solidFill>
                  <a:srgbClr val="045C75"/>
                </a:solidFill>
              </a:rPr>
              <a:pPr/>
              <a:t>40</a:t>
            </a:fld>
            <a:endParaRPr lang="en-US" sz="1200">
              <a:solidFill>
                <a:srgbClr val="045C75"/>
              </a:solidFill>
            </a:endParaRPr>
          </a:p>
        </p:txBody>
      </p:sp>
      <p:sp>
        <p:nvSpPr>
          <p:cNvPr id="37892" name="Rectangle 3"/>
          <p:cNvSpPr>
            <a:spLocks noChangeArrowheads="1"/>
          </p:cNvSpPr>
          <p:nvPr/>
        </p:nvSpPr>
        <p:spPr bwMode="auto">
          <a:xfrm>
            <a:off x="228600" y="2057400"/>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eaLnBrk="1" hangingPunct="1"/>
            <a:r>
              <a:rPr lang="en-US" sz="2800"/>
              <a:t>Rate of Inflation (ROI for the year 2015)</a:t>
            </a:r>
          </a:p>
          <a:p>
            <a:pPr algn="just" eaLnBrk="1" hangingPunct="1"/>
            <a:endParaRPr lang="en-US" sz="2800"/>
          </a:p>
          <a:p>
            <a:pPr algn="just" eaLnBrk="1" hangingPunct="1"/>
            <a:r>
              <a:rPr lang="en-US" sz="2800"/>
              <a:t>    = </a:t>
            </a:r>
            <a:r>
              <a:rPr lang="en-IN" sz="2800" b="0"/>
              <a:t>GDP Def (current) − GDP Def (previous) × 100</a:t>
            </a:r>
            <a:endParaRPr lang="en-IN" sz="2800"/>
          </a:p>
        </p:txBody>
      </p:sp>
      <p:sp>
        <p:nvSpPr>
          <p:cNvPr id="37893" name="AutoShape 2" descr="Lecture 5 Measuring Inflation - ppt video online download"/>
          <p:cNvSpPr>
            <a:spLocks noChangeAspect="1" noChangeArrowheads="1"/>
          </p:cNvSpPr>
          <p:nvPr/>
        </p:nvSpPr>
        <p:spPr bwMode="auto">
          <a:xfrm>
            <a:off x="1746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IN"/>
          </a:p>
        </p:txBody>
      </p:sp>
      <p:sp>
        <p:nvSpPr>
          <p:cNvPr id="37894" name="AutoShape 4" descr="Lecture 5 Measuring Inflation - ppt video online download"/>
          <p:cNvSpPr>
            <a:spLocks noChangeAspect="1" noChangeArrowheads="1"/>
          </p:cNvSpPr>
          <p:nvPr/>
        </p:nvSpPr>
        <p:spPr bwMode="auto">
          <a:xfrm>
            <a:off x="1746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IN"/>
          </a:p>
        </p:txBody>
      </p:sp>
      <p:cxnSp>
        <p:nvCxnSpPr>
          <p:cNvPr id="11" name="Straight Connector 10"/>
          <p:cNvCxnSpPr/>
          <p:nvPr/>
        </p:nvCxnSpPr>
        <p:spPr>
          <a:xfrm>
            <a:off x="1066800" y="3505200"/>
            <a:ext cx="6172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7896" name="Rectangle 11"/>
          <p:cNvSpPr>
            <a:spLocks noChangeArrowheads="1"/>
          </p:cNvSpPr>
          <p:nvPr/>
        </p:nvSpPr>
        <p:spPr bwMode="auto">
          <a:xfrm>
            <a:off x="2590800" y="3733800"/>
            <a:ext cx="2951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IN" b="0"/>
              <a:t>GDP Def (previous) </a:t>
            </a:r>
            <a:endParaRPr lang="en-IN"/>
          </a:p>
        </p:txBody>
      </p:sp>
      <p:sp>
        <p:nvSpPr>
          <p:cNvPr id="37897" name="Rectangle 12"/>
          <p:cNvSpPr>
            <a:spLocks noChangeArrowheads="1"/>
          </p:cNvSpPr>
          <p:nvPr/>
        </p:nvSpPr>
        <p:spPr bwMode="auto">
          <a:xfrm>
            <a:off x="762000" y="4343400"/>
            <a:ext cx="769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t> = </a:t>
            </a:r>
            <a:r>
              <a:rPr lang="en-US" b="0"/>
              <a:t>121.06 </a:t>
            </a:r>
            <a:r>
              <a:rPr lang="en-IN" b="0"/>
              <a:t>− 100    × 100</a:t>
            </a:r>
            <a:endParaRPr lang="en-IN"/>
          </a:p>
        </p:txBody>
      </p:sp>
      <p:cxnSp>
        <p:nvCxnSpPr>
          <p:cNvPr id="14" name="Straight Connector 13"/>
          <p:cNvCxnSpPr/>
          <p:nvPr/>
        </p:nvCxnSpPr>
        <p:spPr>
          <a:xfrm>
            <a:off x="1219200" y="4876800"/>
            <a:ext cx="167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7899" name="Rectangle 15"/>
          <p:cNvSpPr>
            <a:spLocks noChangeArrowheads="1"/>
          </p:cNvSpPr>
          <p:nvPr/>
        </p:nvSpPr>
        <p:spPr bwMode="auto">
          <a:xfrm>
            <a:off x="1600200" y="5105400"/>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IN" b="0"/>
              <a:t>100</a:t>
            </a:r>
            <a:endParaRPr lang="en-IN"/>
          </a:p>
        </p:txBody>
      </p:sp>
      <p:sp>
        <p:nvSpPr>
          <p:cNvPr id="37900" name="Rectangle 16"/>
          <p:cNvSpPr>
            <a:spLocks noChangeArrowheads="1"/>
          </p:cNvSpPr>
          <p:nvPr/>
        </p:nvSpPr>
        <p:spPr bwMode="auto">
          <a:xfrm>
            <a:off x="838200" y="5791200"/>
            <a:ext cx="1749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IN" b="0"/>
              <a:t>= 21.06 %  </a:t>
            </a:r>
            <a:endParaRPr lang="en-IN"/>
          </a:p>
        </p:txBody>
      </p:sp>
    </p:spTree>
    <p:extLst>
      <p:ext uri="{BB962C8B-B14F-4D97-AF65-F5344CB8AC3E}">
        <p14:creationId xmlns:p14="http://schemas.microsoft.com/office/powerpoint/2010/main" val="3991605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533400" y="685800"/>
            <a:ext cx="7620000" cy="4876800"/>
          </a:xfrm>
        </p:spPr>
        <p:txBody>
          <a:bodyPr>
            <a:normAutofit/>
          </a:bodyPr>
          <a:lstStyle/>
          <a:p>
            <a:pPr algn="just" eaLnBrk="1" hangingPunct="1"/>
            <a:r>
              <a:rPr lang="en-US" b="1" dirty="0"/>
              <a:t>What Are Some Problems with the GDP?</a:t>
            </a:r>
          </a:p>
          <a:p>
            <a:pPr algn="just" eaLnBrk="1" hangingPunct="1"/>
            <a:r>
              <a:rPr lang="en-US" sz="2000" dirty="0"/>
              <a:t>1.) Doesn't measure how the goods are distributed to the population</a:t>
            </a:r>
          </a:p>
          <a:p>
            <a:pPr algn="just" eaLnBrk="1" hangingPunct="1"/>
            <a:endParaRPr lang="en-US" sz="2000" dirty="0"/>
          </a:p>
          <a:p>
            <a:pPr algn="just" eaLnBrk="1" hangingPunct="1"/>
            <a:r>
              <a:rPr lang="en-US" dirty="0"/>
              <a:t>2</a:t>
            </a:r>
            <a:r>
              <a:rPr lang="en-US" sz="2000" dirty="0"/>
              <a:t>.) Doesn't include unpaid household work</a:t>
            </a:r>
          </a:p>
          <a:p>
            <a:pPr algn="just" eaLnBrk="1" hangingPunct="1"/>
            <a:endParaRPr lang="en-US" sz="2000" dirty="0"/>
          </a:p>
          <a:p>
            <a:pPr algn="just" eaLnBrk="1" hangingPunct="1"/>
            <a:r>
              <a:rPr lang="en-US" dirty="0"/>
              <a:t>3</a:t>
            </a:r>
            <a:r>
              <a:rPr lang="en-US" sz="2000" dirty="0"/>
              <a:t>.) Doesn't measure the quality of items produced</a:t>
            </a:r>
          </a:p>
          <a:p>
            <a:pPr algn="just" eaLnBrk="1" hangingPunct="1"/>
            <a:endParaRPr lang="en-US" sz="2000" dirty="0"/>
          </a:p>
          <a:p>
            <a:pPr algn="just" eaLnBrk="1" hangingPunct="1"/>
            <a:r>
              <a:rPr lang="en-US" dirty="0"/>
              <a:t>4</a:t>
            </a:r>
            <a:r>
              <a:rPr lang="en-US" sz="2000" dirty="0"/>
              <a:t>.) GDP counts remedial and defensive expenditures (such as the costs of security, police, pollution clean up, etc.) as positive contributions to commerce.</a:t>
            </a:r>
          </a:p>
          <a:p>
            <a:pPr algn="just" eaLnBrk="1" hangingPunct="1"/>
            <a:endParaRPr lang="en-US" dirty="0"/>
          </a:p>
        </p:txBody>
      </p:sp>
    </p:spTree>
    <p:extLst>
      <p:ext uri="{BB962C8B-B14F-4D97-AF65-F5344CB8AC3E}">
        <p14:creationId xmlns:p14="http://schemas.microsoft.com/office/powerpoint/2010/main" val="2388118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algn="ctr" eaLnBrk="1" hangingPunct="1"/>
            <a:r>
              <a:rPr lang="en-US"/>
              <a:t>INFLATION</a:t>
            </a:r>
            <a:endParaRPr lang="en-IN"/>
          </a:p>
        </p:txBody>
      </p:sp>
      <p:sp>
        <p:nvSpPr>
          <p:cNvPr id="39939" name="Content Placeholder 2"/>
          <p:cNvSpPr>
            <a:spLocks noGrp="1"/>
          </p:cNvSpPr>
          <p:nvPr>
            <p:ph idx="1"/>
          </p:nvPr>
        </p:nvSpPr>
        <p:spPr/>
        <p:txBody>
          <a:bodyPr/>
          <a:lstStyle/>
          <a:p>
            <a:pPr algn="just" eaLnBrk="1" hangingPunct="1"/>
            <a:r>
              <a:rPr lang="en-IN" b="1" dirty="0"/>
              <a:t>Inflation</a:t>
            </a:r>
            <a:r>
              <a:rPr lang="en-IN" dirty="0"/>
              <a:t> is a quantitative measure of the rate at which the average price level of a basket of selected goods and services in an economy increases over some period of time. </a:t>
            </a:r>
          </a:p>
          <a:p>
            <a:pPr algn="just" eaLnBrk="1" hangingPunct="1"/>
            <a:endParaRPr lang="en-IN" dirty="0"/>
          </a:p>
          <a:p>
            <a:pPr algn="just" eaLnBrk="1" hangingPunct="1"/>
            <a:r>
              <a:rPr lang="en-IN" dirty="0"/>
              <a:t>It is the rise in the general level of prices where a unit of currency effectively buys less than it did in prior periods.</a:t>
            </a:r>
          </a:p>
        </p:txBody>
      </p:sp>
      <p:sp>
        <p:nvSpPr>
          <p:cNvPr id="3994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13E29B0-75D9-452B-8059-0AA23455D312}" type="slidenum">
              <a:rPr lang="en-US" sz="1200">
                <a:solidFill>
                  <a:srgbClr val="045C75"/>
                </a:solidFill>
              </a:rPr>
              <a:pPr/>
              <a:t>42</a:t>
            </a:fld>
            <a:endParaRPr lang="en-US" sz="1200">
              <a:solidFill>
                <a:srgbClr val="045C75"/>
              </a:solidFill>
            </a:endParaRPr>
          </a:p>
        </p:txBody>
      </p:sp>
    </p:spTree>
    <p:extLst>
      <p:ext uri="{BB962C8B-B14F-4D97-AF65-F5344CB8AC3E}">
        <p14:creationId xmlns:p14="http://schemas.microsoft.com/office/powerpoint/2010/main" val="433349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a:xfrm>
            <a:off x="457200" y="914400"/>
            <a:ext cx="8229600" cy="4389438"/>
          </a:xfrm>
        </p:spPr>
        <p:txBody>
          <a:bodyPr/>
          <a:lstStyle/>
          <a:p>
            <a:pPr algn="just" eaLnBrk="1" hangingPunct="1"/>
            <a:r>
              <a:rPr lang="en-IN"/>
              <a:t>Inflation has an impact on the cost of living and the development of the economy as a whole. Starting from there, we can identify </a:t>
            </a:r>
            <a:r>
              <a:rPr lang="en-US"/>
              <a:t>two broad types of inflation: cost-push inflation and demand-pull inflation.</a:t>
            </a:r>
            <a:r>
              <a:rPr lang="en-IN"/>
              <a:t> We will look at each of them in more detail below.</a:t>
            </a:r>
          </a:p>
          <a:p>
            <a:pPr eaLnBrk="1" hangingPunct="1"/>
            <a:endParaRPr lang="en-IN"/>
          </a:p>
        </p:txBody>
      </p:sp>
      <p:sp>
        <p:nvSpPr>
          <p:cNvPr id="4096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6C0E5F69-8789-45EC-BFA9-9AA90A7D9150}" type="slidenum">
              <a:rPr lang="en-US" sz="1200">
                <a:solidFill>
                  <a:srgbClr val="045C75"/>
                </a:solidFill>
              </a:rPr>
              <a:pPr/>
              <a:t>43</a:t>
            </a:fld>
            <a:endParaRPr lang="en-US" sz="1200">
              <a:solidFill>
                <a:srgbClr val="045C75"/>
              </a:solidFill>
            </a:endParaRPr>
          </a:p>
        </p:txBody>
      </p:sp>
    </p:spTree>
    <p:extLst>
      <p:ext uri="{BB962C8B-B14F-4D97-AF65-F5344CB8AC3E}">
        <p14:creationId xmlns:p14="http://schemas.microsoft.com/office/powerpoint/2010/main" val="2539547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457200" y="1219200"/>
            <a:ext cx="8229600" cy="4389438"/>
          </a:xfrm>
        </p:spPr>
        <p:txBody>
          <a:bodyPr/>
          <a:lstStyle/>
          <a:p>
            <a:pPr algn="just"/>
            <a:r>
              <a:rPr lang="en-IN" b="1"/>
              <a:t>1. </a:t>
            </a:r>
            <a:r>
              <a:rPr lang="en-US" b="1"/>
              <a:t>Demand-pull inflation</a:t>
            </a:r>
            <a:r>
              <a:rPr lang="en-US"/>
              <a:t> results from an excess of aggregate demand relative to aggregate supply. </a:t>
            </a:r>
          </a:p>
          <a:p>
            <a:pPr algn="just"/>
            <a:endParaRPr lang="en-US"/>
          </a:p>
          <a:p>
            <a:pPr algn="just"/>
            <a:r>
              <a:rPr lang="en-US"/>
              <a:t>For example, consider a popular product where demand for the product outstrips supply. The price of the product would increase. The theory in demand-pull inflation is if aggregate demand exceeds aggregate supply, prices will increase economy-wide.</a:t>
            </a:r>
            <a:endParaRPr lang="en-IN" b="1"/>
          </a:p>
          <a:p>
            <a:pPr algn="just"/>
            <a:endParaRPr lang="en-US"/>
          </a:p>
        </p:txBody>
      </p:sp>
      <p:sp>
        <p:nvSpPr>
          <p:cNvPr id="430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8E14024-C270-4BA2-A60B-5FAB454000A7}" type="slidenum">
              <a:rPr lang="en-US" sz="1200">
                <a:solidFill>
                  <a:srgbClr val="045C75"/>
                </a:solidFill>
              </a:rPr>
              <a:pPr/>
              <a:t>44</a:t>
            </a:fld>
            <a:endParaRPr lang="en-US" sz="1200">
              <a:solidFill>
                <a:srgbClr val="045C75"/>
              </a:solidFill>
            </a:endParaRPr>
          </a:p>
        </p:txBody>
      </p:sp>
    </p:spTree>
    <p:extLst>
      <p:ext uri="{BB962C8B-B14F-4D97-AF65-F5344CB8AC3E}">
        <p14:creationId xmlns:p14="http://schemas.microsoft.com/office/powerpoint/2010/main" val="1604825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a:xfrm>
            <a:off x="304800" y="304800"/>
            <a:ext cx="8229600" cy="5410200"/>
          </a:xfrm>
        </p:spPr>
        <p:txBody>
          <a:bodyPr/>
          <a:lstStyle/>
          <a:p>
            <a:pPr algn="just"/>
            <a:r>
              <a:rPr lang="en-US" b="1"/>
              <a:t>Cost-push inflation</a:t>
            </a:r>
            <a:r>
              <a:rPr lang="en-US"/>
              <a:t> results from general increases in the costs of the factors of production.</a:t>
            </a:r>
          </a:p>
          <a:p>
            <a:pPr algn="just"/>
            <a:endParaRPr lang="en-US"/>
          </a:p>
          <a:p>
            <a:pPr algn="just"/>
            <a:r>
              <a:rPr lang="en-US"/>
              <a:t>These factors—which include capital, land, labor, and entrepreneurship—are the necessary inputs required to produce goods and services. </a:t>
            </a:r>
          </a:p>
          <a:p>
            <a:pPr algn="just"/>
            <a:endParaRPr lang="en-US"/>
          </a:p>
          <a:p>
            <a:pPr algn="just"/>
            <a:r>
              <a:rPr lang="en-US"/>
              <a:t>When the cost of these factors rise, producers wishing to retain their profit margins must increase the price of their goods and services. When these production costs rise on an economy-wide level, it can lead to increased consumer prices throughout the whole economy, as producers pass on their increased costs to consumers. </a:t>
            </a:r>
          </a:p>
          <a:p>
            <a:pPr algn="just"/>
            <a:endParaRPr lang="en-US"/>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7EA7014-CE35-43F3-84FE-D5DA3CDAE732}" type="slidenum">
              <a:rPr lang="en-US" sz="1200">
                <a:solidFill>
                  <a:srgbClr val="045C75"/>
                </a:solidFill>
              </a:rPr>
              <a:pPr/>
              <a:t>45</a:t>
            </a:fld>
            <a:endParaRPr lang="en-US" sz="1200">
              <a:solidFill>
                <a:srgbClr val="045C75"/>
              </a:solidFill>
            </a:endParaRPr>
          </a:p>
        </p:txBody>
      </p:sp>
    </p:spTree>
    <p:extLst>
      <p:ext uri="{BB962C8B-B14F-4D97-AF65-F5344CB8AC3E}">
        <p14:creationId xmlns:p14="http://schemas.microsoft.com/office/powerpoint/2010/main" val="2276398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28600" y="228600"/>
            <a:ext cx="8229600" cy="609600"/>
          </a:xfrm>
        </p:spPr>
        <p:txBody>
          <a:bodyPr/>
          <a:lstStyle/>
          <a:p>
            <a:r>
              <a:rPr lang="en-US"/>
              <a:t>Example</a:t>
            </a:r>
            <a:endParaRPr lang="en-IN"/>
          </a:p>
        </p:txBody>
      </p:sp>
      <p:sp>
        <p:nvSpPr>
          <p:cNvPr id="3" name="Content Placeholder 2"/>
          <p:cNvSpPr>
            <a:spLocks noGrp="1"/>
          </p:cNvSpPr>
          <p:nvPr>
            <p:ph idx="1"/>
          </p:nvPr>
        </p:nvSpPr>
        <p:spPr>
          <a:xfrm>
            <a:off x="228600" y="762000"/>
            <a:ext cx="8229600" cy="5867400"/>
          </a:xfrm>
        </p:spPr>
        <p:txBody>
          <a:bodyPr/>
          <a:lstStyle/>
          <a:p>
            <a:pPr>
              <a:defRPr/>
            </a:pPr>
            <a:r>
              <a:rPr lang="en-US" dirty="0"/>
              <a:t>Price of a chair 	= Rs. 1000/- </a:t>
            </a:r>
          </a:p>
          <a:p>
            <a:pPr>
              <a:buFont typeface="Wingdings 2" panose="05020102010507070707" pitchFamily="18" charset="2"/>
              <a:buNone/>
              <a:defRPr/>
            </a:pPr>
            <a:r>
              <a:rPr lang="en-US" dirty="0"/>
              <a:t>				= Rs. 700 + 300</a:t>
            </a:r>
          </a:p>
          <a:p>
            <a:pPr>
              <a:defRPr/>
            </a:pPr>
            <a:r>
              <a:rPr lang="en-US" dirty="0"/>
              <a:t>Now say the cost of wood increases hence cost of crafting the chair increases from Rs. 700 to Rs. 900</a:t>
            </a:r>
          </a:p>
          <a:p>
            <a:pPr>
              <a:defRPr/>
            </a:pPr>
            <a:endParaRPr lang="en-US" dirty="0"/>
          </a:p>
          <a:p>
            <a:pPr>
              <a:defRPr/>
            </a:pPr>
            <a:r>
              <a:rPr lang="en-US" dirty="0"/>
              <a:t>Now the seller has two options:</a:t>
            </a:r>
          </a:p>
          <a:p>
            <a:pPr marL="514350" indent="-514350">
              <a:buFont typeface="Wingdings 2" panose="05020102010507070707" pitchFamily="18" charset="2"/>
              <a:buAutoNum type="arabicPeriod"/>
              <a:defRPr/>
            </a:pPr>
            <a:r>
              <a:rPr lang="en-US" dirty="0">
                <a:solidFill>
                  <a:srgbClr val="FF0000"/>
                </a:solidFill>
              </a:rPr>
              <a:t>Keep the initial price the same </a:t>
            </a:r>
            <a:r>
              <a:rPr lang="en-US" dirty="0" err="1">
                <a:solidFill>
                  <a:srgbClr val="FF0000"/>
                </a:solidFill>
              </a:rPr>
              <a:t>i.e</a:t>
            </a:r>
            <a:r>
              <a:rPr lang="en-US" dirty="0">
                <a:solidFill>
                  <a:srgbClr val="FF0000"/>
                </a:solidFill>
              </a:rPr>
              <a:t> Rs. 1000/-</a:t>
            </a:r>
          </a:p>
          <a:p>
            <a:pPr marL="514350" indent="-514350">
              <a:buFont typeface="Wingdings 2" panose="05020102010507070707" pitchFamily="18" charset="2"/>
              <a:buNone/>
              <a:defRPr/>
            </a:pPr>
            <a:r>
              <a:rPr lang="en-US" dirty="0"/>
              <a:t> if this happens the profit will have to be to be reduced from Rs. 300/- to Rs. 100/-.</a:t>
            </a:r>
          </a:p>
          <a:p>
            <a:pPr marL="514350" indent="-514350">
              <a:buFont typeface="Wingdings 2" panose="05020102010507070707" pitchFamily="18" charset="2"/>
              <a:buNone/>
              <a:defRPr/>
            </a:pPr>
            <a:endParaRPr lang="en-US" dirty="0"/>
          </a:p>
          <a:p>
            <a:pPr marL="514350" indent="-514350">
              <a:buFont typeface="Wingdings 2" panose="05020102010507070707" pitchFamily="18" charset="2"/>
              <a:buNone/>
              <a:defRPr/>
            </a:pPr>
            <a:r>
              <a:rPr lang="en-US" dirty="0"/>
              <a:t>2. </a:t>
            </a:r>
            <a:r>
              <a:rPr lang="en-US" dirty="0">
                <a:solidFill>
                  <a:srgbClr val="FF0000"/>
                </a:solidFill>
              </a:rPr>
              <a:t>Keep the profit the same as Rs. 300/-</a:t>
            </a:r>
          </a:p>
          <a:p>
            <a:pPr marL="514350" indent="-514350">
              <a:buFont typeface="Wingdings 2" panose="05020102010507070707" pitchFamily="18" charset="2"/>
              <a:buNone/>
              <a:defRPr/>
            </a:pPr>
            <a:r>
              <a:rPr lang="en-US" dirty="0"/>
              <a:t>In this case the price of the chair increases from Rs. 1000 to Rs. 1,200/-</a:t>
            </a:r>
            <a:endParaRPr lang="en-IN" dirty="0"/>
          </a:p>
        </p:txBody>
      </p:sp>
      <p:sp>
        <p:nvSpPr>
          <p:cNvPr id="4506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8D34541B-6EA4-4861-AAEB-E0616C9459E3}" type="slidenum">
              <a:rPr lang="en-US" sz="1200">
                <a:solidFill>
                  <a:srgbClr val="045C75"/>
                </a:solidFill>
              </a:rPr>
              <a:pPr/>
              <a:t>46</a:t>
            </a:fld>
            <a:endParaRPr lang="en-US" sz="1200">
              <a:solidFill>
                <a:srgbClr val="045C75"/>
              </a:solidFill>
            </a:endParaRPr>
          </a:p>
        </p:txBody>
      </p:sp>
    </p:spTree>
    <p:extLst>
      <p:ext uri="{BB962C8B-B14F-4D97-AF65-F5344CB8AC3E}">
        <p14:creationId xmlns:p14="http://schemas.microsoft.com/office/powerpoint/2010/main" val="86473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Consumer Price Index (CPI)</a:t>
            </a:r>
          </a:p>
        </p:txBody>
      </p:sp>
      <p:sp>
        <p:nvSpPr>
          <p:cNvPr id="46083" name="Content Placeholder 2"/>
          <p:cNvSpPr>
            <a:spLocks noGrp="1"/>
          </p:cNvSpPr>
          <p:nvPr>
            <p:ph idx="1"/>
          </p:nvPr>
        </p:nvSpPr>
        <p:spPr/>
        <p:txBody>
          <a:bodyPr/>
          <a:lstStyle/>
          <a:p>
            <a:pPr algn="just"/>
            <a:r>
              <a:rPr lang="en-US"/>
              <a:t>A </a:t>
            </a:r>
            <a:r>
              <a:rPr lang="en-US" b="1"/>
              <a:t>Consumer Price Index</a:t>
            </a:r>
            <a:r>
              <a:rPr lang="en-US"/>
              <a:t> measures changes in the price level of a weighted average market basket of consumer goods and services purchased by households.</a:t>
            </a:r>
          </a:p>
        </p:txBody>
      </p:sp>
      <p:sp>
        <p:nvSpPr>
          <p:cNvPr id="4608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129DBC15-662B-4AD8-A16C-B7B50E3FE69B}" type="slidenum">
              <a:rPr lang="en-US" sz="1200">
                <a:solidFill>
                  <a:srgbClr val="045C75"/>
                </a:solidFill>
              </a:rPr>
              <a:pPr/>
              <a:t>47</a:t>
            </a:fld>
            <a:endParaRPr lang="en-US" sz="1200">
              <a:solidFill>
                <a:srgbClr val="045C75"/>
              </a:solidFill>
            </a:endParaRPr>
          </a:p>
        </p:txBody>
      </p:sp>
      <p:pic>
        <p:nvPicPr>
          <p:cNvPr id="46085" name="Picture 5"/>
          <p:cNvPicPr>
            <a:picLocks noChangeAspect="1"/>
          </p:cNvPicPr>
          <p:nvPr/>
        </p:nvPicPr>
        <p:blipFill>
          <a:blip r:embed="rId3">
            <a:extLst>
              <a:ext uri="{28A0092B-C50C-407E-A947-70E740481C1C}">
                <a14:useLocalDpi xmlns:a14="http://schemas.microsoft.com/office/drawing/2010/main" val="0"/>
              </a:ext>
            </a:extLst>
          </a:blip>
          <a:srcRect r="-307" b="4272"/>
          <a:stretch>
            <a:fillRect/>
          </a:stretch>
        </p:blipFill>
        <p:spPr bwMode="auto">
          <a:xfrm>
            <a:off x="6013450" y="3657600"/>
            <a:ext cx="19113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274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529E362-5034-4F9E-BAEC-C0CE27D5E0F1}" type="slidenum">
              <a:rPr lang="en-US" sz="1200">
                <a:solidFill>
                  <a:srgbClr val="045C75"/>
                </a:solidFill>
              </a:rPr>
              <a:pPr/>
              <a:t>48</a:t>
            </a:fld>
            <a:endParaRPr lang="en-US" sz="1200">
              <a:solidFill>
                <a:srgbClr val="045C75"/>
              </a:solidFill>
            </a:endParaRPr>
          </a:p>
        </p:txBody>
      </p:sp>
      <p:sp>
        <p:nvSpPr>
          <p:cNvPr id="47107" name="AutoShape 2" descr="The 8 Major Groups of the Consumer Price Index"/>
          <p:cNvSpPr>
            <a:spLocks noChangeAspect="1" noChangeArrowheads="1"/>
          </p:cNvSpPr>
          <p:nvPr/>
        </p:nvSpPr>
        <p:spPr bwMode="auto">
          <a:xfrm>
            <a:off x="1746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47108" name="AutoShape 4" descr="The 8 Major Groups of the Consumer Price Index"/>
          <p:cNvSpPr>
            <a:spLocks noChangeAspect="1" noChangeArrowheads="1"/>
          </p:cNvSpPr>
          <p:nvPr/>
        </p:nvSpPr>
        <p:spPr bwMode="auto">
          <a:xfrm>
            <a:off x="32702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47109" name="AutoShape 8" descr="C:\Users\user\Desktop\ConsumerPriceIndexJPEG-5c8ffb0946e0fb0001f8d0ca.webp"/>
          <p:cNvSpPr>
            <a:spLocks noChangeAspect="1" noChangeArrowheads="1"/>
          </p:cNvSpPr>
          <p:nvPr/>
        </p:nvSpPr>
        <p:spPr bwMode="auto">
          <a:xfrm>
            <a:off x="47942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sp>
        <p:nvSpPr>
          <p:cNvPr id="47110" name="AutoShape 10" descr="C:\Users\user\Desktop\ConsumerPriceIndexJPEG-5c8ffb0946e0fb0001f8d0ca.webp"/>
          <p:cNvSpPr>
            <a:spLocks noChangeAspect="1" noChangeArrowheads="1"/>
          </p:cNvSpPr>
          <p:nvPr/>
        </p:nvSpPr>
        <p:spPr bwMode="auto">
          <a:xfrm>
            <a:off x="63182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p>
        </p:txBody>
      </p:sp>
      <p:pic>
        <p:nvPicPr>
          <p:cNvPr id="47111" name="Picture 10"/>
          <p:cNvPicPr>
            <a:picLocks noChangeAspect="1"/>
          </p:cNvPicPr>
          <p:nvPr/>
        </p:nvPicPr>
        <p:blipFill>
          <a:blip r:embed="rId2">
            <a:extLst>
              <a:ext uri="{28A0092B-C50C-407E-A947-70E740481C1C}">
                <a14:useLocalDpi xmlns:a14="http://schemas.microsoft.com/office/drawing/2010/main" val="0"/>
              </a:ext>
            </a:extLst>
          </a:blip>
          <a:srcRect l="481" t="1398" r="722" b="6837"/>
          <a:stretch>
            <a:fillRect/>
          </a:stretch>
        </p:blipFill>
        <p:spPr bwMode="auto">
          <a:xfrm>
            <a:off x="631825" y="407988"/>
            <a:ext cx="7848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91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Steps to calculate inflation using CPI</a:t>
            </a:r>
          </a:p>
        </p:txBody>
      </p:sp>
      <p:sp>
        <p:nvSpPr>
          <p:cNvPr id="48131" name="Content Placeholder 2"/>
          <p:cNvSpPr>
            <a:spLocks noGrp="1"/>
          </p:cNvSpPr>
          <p:nvPr>
            <p:ph idx="1"/>
          </p:nvPr>
        </p:nvSpPr>
        <p:spPr/>
        <p:txBody>
          <a:bodyPr/>
          <a:lstStyle/>
          <a:p>
            <a:r>
              <a:rPr lang="en-US" dirty="0"/>
              <a:t>1. Select the basket of goods and services</a:t>
            </a:r>
          </a:p>
          <a:p>
            <a:r>
              <a:rPr lang="en-US" dirty="0"/>
              <a:t>2. Select the base year (reference year)</a:t>
            </a:r>
          </a:p>
          <a:p>
            <a:r>
              <a:rPr lang="en-US" dirty="0"/>
              <a:t>3. Check prices in the current and value the basket at the current year prices</a:t>
            </a:r>
          </a:p>
          <a:p>
            <a:r>
              <a:rPr lang="en-US" dirty="0"/>
              <a:t>4. Check prices in the base year and value the basket at the base year prices</a:t>
            </a:r>
          </a:p>
          <a:p>
            <a:r>
              <a:rPr lang="en-US" dirty="0"/>
              <a:t>5. Find the index for the current year and the base year for each item</a:t>
            </a:r>
          </a:p>
          <a:p>
            <a:pPr lvl="1"/>
            <a:r>
              <a:rPr lang="en-US" dirty="0"/>
              <a:t>Current year Index = (Current year price / base year price) * 100</a:t>
            </a:r>
          </a:p>
          <a:p>
            <a:pPr lvl="1"/>
            <a:endParaRPr lang="en-US" dirty="0"/>
          </a:p>
          <a:p>
            <a:pPr lvl="1"/>
            <a:endParaRPr lang="en-US" dirty="0"/>
          </a:p>
        </p:txBody>
      </p:sp>
      <p:sp>
        <p:nvSpPr>
          <p:cNvPr id="481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01CC5C18-72EF-4484-A05A-A9E7829A78B0}" type="slidenum">
              <a:rPr lang="en-US" sz="1200">
                <a:solidFill>
                  <a:srgbClr val="045C75"/>
                </a:solidFill>
              </a:rPr>
              <a:pPr/>
              <a:t>49</a:t>
            </a:fld>
            <a:endParaRPr lang="en-US" sz="1200">
              <a:solidFill>
                <a:srgbClr val="045C75"/>
              </a:solidFill>
            </a:endParaRPr>
          </a:p>
        </p:txBody>
      </p:sp>
    </p:spTree>
    <p:extLst>
      <p:ext uri="{BB962C8B-B14F-4D97-AF65-F5344CB8AC3E}">
        <p14:creationId xmlns:p14="http://schemas.microsoft.com/office/powerpoint/2010/main" val="302281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04800" y="152400"/>
            <a:ext cx="7696200" cy="1304844"/>
          </a:xfrm>
          <a:prstGeom prst="rect">
            <a:avLst/>
          </a:prstGeom>
        </p:spPr>
        <p:txBody>
          <a:bodyPr vert="horz" wrap="square" lIns="0" tIns="12065" rIns="0" bIns="0" rtlCol="0">
            <a:sp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95"/>
              </a:spcBef>
            </a:pPr>
            <a:r>
              <a:rPr lang="en-US" b="1" i="1" spc="-5" dirty="0">
                <a:latin typeface="Carlito"/>
                <a:cs typeface="Carlito"/>
              </a:rPr>
              <a:t>KEY CONCEPTS OF MACROECONOMICS</a:t>
            </a:r>
          </a:p>
        </p:txBody>
      </p:sp>
      <p:sp>
        <p:nvSpPr>
          <p:cNvPr id="3" name="object 2"/>
          <p:cNvSpPr txBox="1"/>
          <p:nvPr/>
        </p:nvSpPr>
        <p:spPr>
          <a:xfrm>
            <a:off x="444500" y="1714576"/>
            <a:ext cx="8133715" cy="1697388"/>
          </a:xfrm>
          <a:prstGeom prst="rect">
            <a:avLst/>
          </a:prstGeom>
        </p:spPr>
        <p:txBody>
          <a:bodyPr vert="horz" wrap="square" lIns="0" tIns="25400" rIns="0" bIns="0" rtlCol="0">
            <a:spAutoFit/>
          </a:bodyPr>
          <a:lstStyle/>
          <a:p>
            <a:pPr marL="321945" marR="5080" indent="-309880" algn="just">
              <a:lnSpc>
                <a:spcPct val="97000"/>
              </a:lnSpc>
              <a:spcBef>
                <a:spcPts val="200"/>
              </a:spcBef>
              <a:buSzPct val="96428"/>
              <a:buFont typeface="Wingdings"/>
              <a:buChar char=""/>
              <a:tabLst>
                <a:tab pos="330200" algn="l"/>
              </a:tabLst>
            </a:pPr>
            <a:r>
              <a:rPr lang="en-US" sz="2800" spc="-5" dirty="0">
                <a:latin typeface="Carlito"/>
                <a:cs typeface="Carlito"/>
              </a:rPr>
              <a:t>1930s marked the first stirrings of the science of macroeconomics, founded by John Maynard Keynes as he tried to understand the economic mechanism that produced the Great Depression.</a:t>
            </a:r>
            <a:endParaRPr sz="2800" dirty="0">
              <a:latin typeface="Carlito"/>
              <a:cs typeface="Carlito"/>
            </a:endParaRPr>
          </a:p>
        </p:txBody>
      </p:sp>
      <p:pic>
        <p:nvPicPr>
          <p:cNvPr id="2050" name="Picture 2" descr="An Introduction to the Political Theory of John Maynard Keynes | Exploring  Econo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592" y="3886200"/>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4088866"/>
            <a:ext cx="4572000" cy="1477328"/>
          </a:xfrm>
          <a:prstGeom prst="rect">
            <a:avLst/>
          </a:prstGeom>
        </p:spPr>
        <p:txBody>
          <a:bodyPr>
            <a:spAutoFit/>
          </a:bodyPr>
          <a:lstStyle/>
          <a:p>
            <a:pPr algn="just"/>
            <a:r>
              <a:rPr lang="en-US" b="0" i="0" dirty="0">
                <a:solidFill>
                  <a:schemeClr val="bg1"/>
                </a:solidFill>
                <a:effectLst/>
                <a:latin typeface="arial" panose="020B0604020202020204" pitchFamily="34" charset="0"/>
              </a:rPr>
              <a:t>John Maynard Keynes, was an English economist, whose ideas fundamentally changed the theory and practice of macroeconomics and the economic policies of governments. </a:t>
            </a:r>
            <a:endParaRPr lang="en-US" dirty="0">
              <a:solidFill>
                <a:schemeClr val="bg1"/>
              </a:solidFill>
            </a:endParaRPr>
          </a:p>
        </p:txBody>
      </p:sp>
    </p:spTree>
    <p:extLst>
      <p:ext uri="{BB962C8B-B14F-4D97-AF65-F5344CB8AC3E}">
        <p14:creationId xmlns:p14="http://schemas.microsoft.com/office/powerpoint/2010/main" val="3902181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a:xfrm>
            <a:off x="228600" y="457200"/>
            <a:ext cx="8229600" cy="4389438"/>
          </a:xfrm>
        </p:spPr>
        <p:txBody>
          <a:bodyPr/>
          <a:lstStyle/>
          <a:p>
            <a:r>
              <a:rPr lang="en-US" dirty="0"/>
              <a:t>6. Find CPI</a:t>
            </a:r>
          </a:p>
          <a:p>
            <a:pPr>
              <a:buFont typeface="Wingdings 2" panose="05020102010507070707" pitchFamily="18" charset="2"/>
              <a:buNone/>
            </a:pPr>
            <a:r>
              <a:rPr lang="en-US" dirty="0"/>
              <a:t>		 CPI	= Sum of all current year index</a:t>
            </a:r>
          </a:p>
          <a:p>
            <a:endParaRPr lang="en-US" dirty="0"/>
          </a:p>
          <a:p>
            <a:endParaRPr lang="en-US" dirty="0"/>
          </a:p>
          <a:p>
            <a:endParaRPr lang="en-US" dirty="0"/>
          </a:p>
          <a:p>
            <a:r>
              <a:rPr lang="en-US" dirty="0"/>
              <a:t>7. Find the Rate of Inflation (ROI)</a:t>
            </a:r>
          </a:p>
          <a:p>
            <a:pPr>
              <a:buFont typeface="Wingdings 2" panose="05020102010507070707" pitchFamily="18" charset="2"/>
              <a:buNone/>
            </a:pPr>
            <a:r>
              <a:rPr lang="en-US" dirty="0"/>
              <a:t>	=   CPI (current year)   -  CPI (Base Year)       * 100</a:t>
            </a:r>
            <a:endParaRPr lang="en-IN" dirty="0"/>
          </a:p>
        </p:txBody>
      </p:sp>
      <p:sp>
        <p:nvSpPr>
          <p:cNvPr id="501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18DFE1EE-5EF3-4E5E-8D72-E6AA694D9255}" type="slidenum">
              <a:rPr lang="en-US" sz="1200">
                <a:solidFill>
                  <a:srgbClr val="045C75"/>
                </a:solidFill>
              </a:rPr>
              <a:pPr/>
              <a:t>50</a:t>
            </a:fld>
            <a:endParaRPr lang="en-US" sz="1200">
              <a:solidFill>
                <a:srgbClr val="045C75"/>
              </a:solidFill>
            </a:endParaRPr>
          </a:p>
        </p:txBody>
      </p:sp>
      <p:cxnSp>
        <p:nvCxnSpPr>
          <p:cNvPr id="7" name="Straight Connector 6"/>
          <p:cNvCxnSpPr>
            <a:cxnSpLocks/>
          </p:cNvCxnSpPr>
          <p:nvPr/>
        </p:nvCxnSpPr>
        <p:spPr>
          <a:xfrm>
            <a:off x="1752600" y="1400617"/>
            <a:ext cx="381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0181" name="Rectangle 7"/>
          <p:cNvSpPr>
            <a:spLocks noChangeArrowheads="1"/>
          </p:cNvSpPr>
          <p:nvPr/>
        </p:nvSpPr>
        <p:spPr bwMode="auto">
          <a:xfrm>
            <a:off x="3124200" y="1524000"/>
            <a:ext cx="26098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Number of items</a:t>
            </a:r>
            <a:endParaRPr lang="en-IN"/>
          </a:p>
        </p:txBody>
      </p:sp>
      <p:cxnSp>
        <p:nvCxnSpPr>
          <p:cNvPr id="9" name="Straight Connector 8"/>
          <p:cNvCxnSpPr>
            <a:cxnSpLocks/>
          </p:cNvCxnSpPr>
          <p:nvPr/>
        </p:nvCxnSpPr>
        <p:spPr>
          <a:xfrm>
            <a:off x="838200" y="3810000"/>
            <a:ext cx="4724400" cy="0"/>
          </a:xfrm>
          <a:prstGeom prst="line">
            <a:avLst/>
          </a:prstGeom>
        </p:spPr>
        <p:style>
          <a:lnRef idx="1">
            <a:schemeClr val="accent1"/>
          </a:lnRef>
          <a:fillRef idx="0">
            <a:schemeClr val="accent1"/>
          </a:fillRef>
          <a:effectRef idx="0">
            <a:schemeClr val="accent1"/>
          </a:effectRef>
          <a:fontRef idx="minor">
            <a:schemeClr val="tx1"/>
          </a:fontRef>
        </p:style>
      </p:cxnSp>
      <p:sp>
        <p:nvSpPr>
          <p:cNvPr id="50183" name="Rectangle 11"/>
          <p:cNvSpPr>
            <a:spLocks noChangeArrowheads="1"/>
          </p:cNvSpPr>
          <p:nvPr/>
        </p:nvSpPr>
        <p:spPr bwMode="auto">
          <a:xfrm>
            <a:off x="2362200" y="4038600"/>
            <a:ext cx="24241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CPI (base year) </a:t>
            </a:r>
            <a:endParaRPr lang="en-IN"/>
          </a:p>
        </p:txBody>
      </p:sp>
    </p:spTree>
    <p:extLst>
      <p:ext uri="{BB962C8B-B14F-4D97-AF65-F5344CB8AC3E}">
        <p14:creationId xmlns:p14="http://schemas.microsoft.com/office/powerpoint/2010/main" val="3108400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53171585"/>
              </p:ext>
            </p:extLst>
          </p:nvPr>
        </p:nvGraphicFramePr>
        <p:xfrm>
          <a:off x="430967" y="1119266"/>
          <a:ext cx="8229600" cy="26619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370840">
                <a:tc>
                  <a:txBody>
                    <a:bodyPr/>
                    <a:lstStyle/>
                    <a:p>
                      <a:r>
                        <a:rPr lang="en-US" dirty="0"/>
                        <a:t>ITEM</a:t>
                      </a:r>
                      <a:endParaRPr lang="en-IN" dirty="0"/>
                    </a:p>
                  </a:txBody>
                  <a:tcPr/>
                </a:tc>
                <a:tc>
                  <a:txBody>
                    <a:bodyPr/>
                    <a:lstStyle/>
                    <a:p>
                      <a:r>
                        <a:rPr lang="en-US" dirty="0"/>
                        <a:t>Year</a:t>
                      </a:r>
                      <a:r>
                        <a:rPr lang="en-US" baseline="0" dirty="0"/>
                        <a:t> 2012</a:t>
                      </a:r>
                      <a:r>
                        <a:rPr lang="en-US" dirty="0"/>
                        <a:t> (1)</a:t>
                      </a:r>
                      <a:endParaRPr lang="en-IN" dirty="0"/>
                    </a:p>
                  </a:txBody>
                  <a:tcPr/>
                </a:tc>
                <a:tc>
                  <a:txBody>
                    <a:bodyPr/>
                    <a:lstStyle/>
                    <a:p>
                      <a:r>
                        <a:rPr lang="en-US" dirty="0"/>
                        <a:t>Year 2018 – 2 </a:t>
                      </a:r>
                      <a:endParaRPr lang="en-IN" dirty="0"/>
                    </a:p>
                  </a:txBody>
                  <a:tcPr/>
                </a:tc>
                <a:tc>
                  <a:txBody>
                    <a:bodyPr/>
                    <a:lstStyle/>
                    <a:p>
                      <a:r>
                        <a:rPr lang="en-US" dirty="0"/>
                        <a:t>INDEX (2/1)*100</a:t>
                      </a:r>
                      <a:endParaRPr lang="en-IN" dirty="0"/>
                    </a:p>
                  </a:txBody>
                  <a:tcPr/>
                </a:tc>
                <a:extLst>
                  <a:ext uri="{0D108BD9-81ED-4DB2-BD59-A6C34878D82A}">
                    <a16:rowId xmlns:a16="http://schemas.microsoft.com/office/drawing/2014/main" val="10000"/>
                  </a:ext>
                </a:extLst>
              </a:tr>
              <a:tr h="370840">
                <a:tc>
                  <a:txBody>
                    <a:bodyPr/>
                    <a:lstStyle/>
                    <a:p>
                      <a:r>
                        <a:rPr lang="en-US" dirty="0"/>
                        <a:t>Food</a:t>
                      </a:r>
                      <a:endParaRPr lang="en-IN" dirty="0"/>
                    </a:p>
                  </a:txBody>
                  <a:tcPr/>
                </a:tc>
                <a:tc>
                  <a:txBody>
                    <a:bodyPr/>
                    <a:lstStyle/>
                    <a:p>
                      <a:r>
                        <a:rPr lang="en-US" dirty="0"/>
                        <a:t>150</a:t>
                      </a:r>
                      <a:endParaRPr lang="en-IN" dirty="0"/>
                    </a:p>
                  </a:txBody>
                  <a:tcPr/>
                </a:tc>
                <a:tc>
                  <a:txBody>
                    <a:bodyPr/>
                    <a:lstStyle/>
                    <a:p>
                      <a:r>
                        <a:rPr lang="en-US" dirty="0"/>
                        <a:t>240</a:t>
                      </a:r>
                      <a:endParaRPr lang="en-IN" dirty="0"/>
                    </a:p>
                  </a:txBody>
                  <a:tcPr/>
                </a:tc>
                <a:tc>
                  <a:txBody>
                    <a:bodyPr/>
                    <a:lstStyle/>
                    <a:p>
                      <a:r>
                        <a:rPr lang="en-US" dirty="0"/>
                        <a:t>= 240/150*100 = 160</a:t>
                      </a:r>
                      <a:endParaRPr lang="en-IN" dirty="0"/>
                    </a:p>
                  </a:txBody>
                  <a:tcPr/>
                </a:tc>
                <a:extLst>
                  <a:ext uri="{0D108BD9-81ED-4DB2-BD59-A6C34878D82A}">
                    <a16:rowId xmlns:a16="http://schemas.microsoft.com/office/drawing/2014/main" val="10001"/>
                  </a:ext>
                </a:extLst>
              </a:tr>
              <a:tr h="370840">
                <a:tc>
                  <a:txBody>
                    <a:bodyPr/>
                    <a:lstStyle/>
                    <a:p>
                      <a:r>
                        <a:rPr lang="en-US" dirty="0"/>
                        <a:t>Apparel</a:t>
                      </a:r>
                      <a:endParaRPr lang="en-IN" dirty="0"/>
                    </a:p>
                  </a:txBody>
                  <a:tcPr/>
                </a:tc>
                <a:tc>
                  <a:txBody>
                    <a:bodyPr/>
                    <a:lstStyle/>
                    <a:p>
                      <a:r>
                        <a:rPr lang="en-US" dirty="0"/>
                        <a:t>300</a:t>
                      </a:r>
                      <a:endParaRPr lang="en-IN" dirty="0"/>
                    </a:p>
                  </a:txBody>
                  <a:tcPr/>
                </a:tc>
                <a:tc>
                  <a:txBody>
                    <a:bodyPr/>
                    <a:lstStyle/>
                    <a:p>
                      <a:r>
                        <a:rPr lang="en-US" dirty="0"/>
                        <a:t>420</a:t>
                      </a:r>
                      <a:endParaRPr lang="en-IN" dirty="0"/>
                    </a:p>
                  </a:txBody>
                  <a:tcPr/>
                </a:tc>
                <a:tc>
                  <a:txBody>
                    <a:bodyPr/>
                    <a:lstStyle/>
                    <a:p>
                      <a:r>
                        <a:rPr lang="en-US" dirty="0"/>
                        <a:t>= 420/300*100</a:t>
                      </a:r>
                      <a:r>
                        <a:rPr lang="en-US" baseline="0" dirty="0"/>
                        <a:t> = </a:t>
                      </a:r>
                      <a:r>
                        <a:rPr lang="en-US" dirty="0"/>
                        <a:t>140</a:t>
                      </a:r>
                      <a:endParaRPr lang="en-IN" dirty="0"/>
                    </a:p>
                  </a:txBody>
                  <a:tcPr/>
                </a:tc>
                <a:extLst>
                  <a:ext uri="{0D108BD9-81ED-4DB2-BD59-A6C34878D82A}">
                    <a16:rowId xmlns:a16="http://schemas.microsoft.com/office/drawing/2014/main" val="10002"/>
                  </a:ext>
                </a:extLst>
              </a:tr>
              <a:tr h="370840">
                <a:tc>
                  <a:txBody>
                    <a:bodyPr/>
                    <a:lstStyle/>
                    <a:p>
                      <a:r>
                        <a:rPr lang="en-US" dirty="0"/>
                        <a:t>Medical</a:t>
                      </a:r>
                      <a:r>
                        <a:rPr lang="en-US" baseline="0" dirty="0"/>
                        <a:t> Care</a:t>
                      </a:r>
                      <a:endParaRPr lang="en-IN" dirty="0"/>
                    </a:p>
                  </a:txBody>
                  <a:tcPr/>
                </a:tc>
                <a:tc>
                  <a:txBody>
                    <a:bodyPr/>
                    <a:lstStyle/>
                    <a:p>
                      <a:r>
                        <a:rPr lang="en-US" dirty="0"/>
                        <a:t>250</a:t>
                      </a:r>
                      <a:endParaRPr lang="en-IN" dirty="0"/>
                    </a:p>
                  </a:txBody>
                  <a:tcPr/>
                </a:tc>
                <a:tc>
                  <a:txBody>
                    <a:bodyPr/>
                    <a:lstStyle/>
                    <a:p>
                      <a:r>
                        <a:rPr lang="en-US" dirty="0"/>
                        <a:t>200</a:t>
                      </a:r>
                      <a:endParaRPr lang="en-IN" dirty="0"/>
                    </a:p>
                  </a:txBody>
                  <a:tcPr/>
                </a:tc>
                <a:tc>
                  <a:txBody>
                    <a:bodyPr/>
                    <a:lstStyle/>
                    <a:p>
                      <a:r>
                        <a:rPr lang="en-US" dirty="0"/>
                        <a:t>= 200/250*100 = 80</a:t>
                      </a:r>
                      <a:endParaRPr lang="en-IN" dirty="0"/>
                    </a:p>
                  </a:txBody>
                  <a:tcPr/>
                </a:tc>
                <a:extLst>
                  <a:ext uri="{0D108BD9-81ED-4DB2-BD59-A6C34878D82A}">
                    <a16:rowId xmlns:a16="http://schemas.microsoft.com/office/drawing/2014/main" val="10003"/>
                  </a:ext>
                </a:extLst>
              </a:tr>
              <a:tr h="370840">
                <a:tc>
                  <a:txBody>
                    <a:bodyPr/>
                    <a:lstStyle/>
                    <a:p>
                      <a:r>
                        <a:rPr lang="en-US" dirty="0"/>
                        <a:t>Transportation</a:t>
                      </a:r>
                      <a:endParaRPr lang="en-IN" dirty="0"/>
                    </a:p>
                  </a:txBody>
                  <a:tcPr/>
                </a:tc>
                <a:tc>
                  <a:txBody>
                    <a:bodyPr/>
                    <a:lstStyle/>
                    <a:p>
                      <a:r>
                        <a:rPr lang="en-US" dirty="0"/>
                        <a:t>160</a:t>
                      </a:r>
                      <a:endParaRPr lang="en-IN" dirty="0"/>
                    </a:p>
                  </a:txBody>
                  <a:tcPr/>
                </a:tc>
                <a:tc>
                  <a:txBody>
                    <a:bodyPr/>
                    <a:lstStyle/>
                    <a:p>
                      <a:r>
                        <a:rPr lang="en-US" dirty="0"/>
                        <a:t>180</a:t>
                      </a:r>
                      <a:endParaRPr lang="en-IN" dirty="0"/>
                    </a:p>
                  </a:txBody>
                  <a:tcPr/>
                </a:tc>
                <a:tc>
                  <a:txBody>
                    <a:bodyPr/>
                    <a:lstStyle/>
                    <a:p>
                      <a:r>
                        <a:rPr lang="en-US" dirty="0"/>
                        <a:t>= 180/160*100 = 112.5</a:t>
                      </a:r>
                      <a:endParaRPr lang="en-IN" dirty="0"/>
                    </a:p>
                  </a:txBody>
                  <a:tcPr/>
                </a:tc>
                <a:extLst>
                  <a:ext uri="{0D108BD9-81ED-4DB2-BD59-A6C34878D82A}">
                    <a16:rowId xmlns:a16="http://schemas.microsoft.com/office/drawing/2014/main" val="10004"/>
                  </a:ext>
                </a:extLst>
              </a:tr>
            </a:tbl>
          </a:graphicData>
        </a:graphic>
      </p:graphicFrame>
      <p:sp>
        <p:nvSpPr>
          <p:cNvPr id="512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CE9C281F-EAB7-45FF-95AF-38CC736A64B4}" type="slidenum">
              <a:rPr lang="en-US" sz="1200">
                <a:solidFill>
                  <a:srgbClr val="045C75"/>
                </a:solidFill>
              </a:rPr>
              <a:pPr/>
              <a:t>51</a:t>
            </a:fld>
            <a:endParaRPr lang="en-US" sz="1200">
              <a:solidFill>
                <a:srgbClr val="045C75"/>
              </a:solidFill>
            </a:endParaRPr>
          </a:p>
        </p:txBody>
      </p:sp>
      <p:sp>
        <p:nvSpPr>
          <p:cNvPr id="6" name="Content Placeholder 2"/>
          <p:cNvSpPr txBox="1">
            <a:spLocks/>
          </p:cNvSpPr>
          <p:nvPr/>
        </p:nvSpPr>
        <p:spPr bwMode="auto">
          <a:xfrm>
            <a:off x="533400" y="3962400"/>
            <a:ext cx="8153400" cy="1752600"/>
          </a:xfrm>
          <a:prstGeom prst="rect">
            <a:avLst/>
          </a:prstGeom>
          <a:noFill/>
          <a:ln w="9525">
            <a:noFill/>
            <a:miter lim="800000"/>
            <a:headEnd/>
            <a:tailEnd/>
          </a:ln>
        </p:spPr>
        <p:txBody>
          <a:bodyPr/>
          <a:lstStyle/>
          <a:p>
            <a:pPr marL="273050" indent="-273050">
              <a:spcBef>
                <a:spcPct val="20000"/>
              </a:spcBef>
              <a:buClr>
                <a:srgbClr val="0BD0D9"/>
              </a:buClr>
              <a:buSzPct val="95000"/>
              <a:buFont typeface="Wingdings 2" pitchFamily="18" charset="2"/>
              <a:buChar char=""/>
              <a:defRPr/>
            </a:pPr>
            <a:r>
              <a:rPr lang="en-US" sz="2600" b="0" dirty="0">
                <a:latin typeface="+mn-lt"/>
              </a:rPr>
              <a:t>Assume 2012 as base year </a:t>
            </a:r>
          </a:p>
          <a:p>
            <a:pPr marL="273050" indent="-273050">
              <a:spcBef>
                <a:spcPct val="20000"/>
              </a:spcBef>
              <a:buClr>
                <a:srgbClr val="0BD0D9"/>
              </a:buClr>
              <a:buSzPct val="95000"/>
              <a:buFont typeface="Wingdings 2" pitchFamily="18" charset="2"/>
              <a:buChar char=""/>
              <a:defRPr/>
            </a:pPr>
            <a:r>
              <a:rPr lang="en-US" sz="2600" b="0" dirty="0">
                <a:latin typeface="+mn-lt"/>
              </a:rPr>
              <a:t>Assume 2018 as current year </a:t>
            </a:r>
          </a:p>
          <a:p>
            <a:pPr marL="273050" indent="-273050">
              <a:spcBef>
                <a:spcPct val="20000"/>
              </a:spcBef>
              <a:buClr>
                <a:srgbClr val="0BD0D9"/>
              </a:buClr>
              <a:buSzPct val="95000"/>
              <a:buFont typeface="Wingdings 2" pitchFamily="18" charset="2"/>
              <a:buChar char=""/>
              <a:defRPr/>
            </a:pPr>
            <a:r>
              <a:rPr lang="en-US" sz="2600" b="0" dirty="0">
                <a:latin typeface="+mn-lt"/>
              </a:rPr>
              <a:t>Find the index for the current year 2018 </a:t>
            </a:r>
          </a:p>
          <a:p>
            <a:pPr marL="273050" indent="-273050">
              <a:spcBef>
                <a:spcPct val="20000"/>
              </a:spcBef>
              <a:buClr>
                <a:srgbClr val="0BD0D9"/>
              </a:buClr>
              <a:buSzPct val="95000"/>
              <a:buFont typeface="Wingdings 2" pitchFamily="18" charset="2"/>
              <a:buChar char=""/>
              <a:defRPr/>
            </a:pPr>
            <a:endParaRPr lang="en-IN" sz="2600" b="0" dirty="0">
              <a:latin typeface="+mn-lt"/>
            </a:endParaRPr>
          </a:p>
        </p:txBody>
      </p:sp>
    </p:spTree>
    <p:extLst>
      <p:ext uri="{BB962C8B-B14F-4D97-AF65-F5344CB8AC3E}">
        <p14:creationId xmlns:p14="http://schemas.microsoft.com/office/powerpoint/2010/main" val="1962266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a:xfrm>
            <a:off x="457200" y="990600"/>
            <a:ext cx="8229600" cy="4389438"/>
          </a:xfrm>
        </p:spPr>
        <p:txBody>
          <a:bodyPr/>
          <a:lstStyle/>
          <a:p>
            <a:r>
              <a:rPr lang="en-US" dirty="0"/>
              <a:t>Simple CPI (for the year 2018)</a:t>
            </a:r>
          </a:p>
          <a:p>
            <a:pPr>
              <a:buFont typeface="Wingdings 2" panose="05020102010507070707" pitchFamily="18" charset="2"/>
              <a:buNone/>
            </a:pPr>
            <a:r>
              <a:rPr lang="en-US" dirty="0"/>
              <a:t>			                  =   Sum of all current year index   </a:t>
            </a:r>
          </a:p>
          <a:p>
            <a:endParaRPr lang="en-US" dirty="0"/>
          </a:p>
          <a:p>
            <a:endParaRPr lang="en-US" dirty="0"/>
          </a:p>
          <a:p>
            <a:endParaRPr lang="en-US" dirty="0"/>
          </a:p>
          <a:p>
            <a:pPr>
              <a:buFont typeface="Wingdings 2" panose="05020102010507070707" pitchFamily="18" charset="2"/>
              <a:buNone/>
            </a:pPr>
            <a:r>
              <a:rPr lang="en-US" dirty="0"/>
              <a:t>			= 492.5/4</a:t>
            </a:r>
          </a:p>
          <a:p>
            <a:pPr>
              <a:buFont typeface="Wingdings 2" panose="05020102010507070707" pitchFamily="18" charset="2"/>
              <a:buNone/>
            </a:pPr>
            <a:endParaRPr lang="en-US" dirty="0"/>
          </a:p>
          <a:p>
            <a:pPr>
              <a:buFont typeface="Wingdings 2" panose="05020102010507070707" pitchFamily="18" charset="2"/>
              <a:buNone/>
            </a:pPr>
            <a:r>
              <a:rPr lang="en-US" dirty="0"/>
              <a:t>			=  123.1</a:t>
            </a:r>
          </a:p>
          <a:p>
            <a:pPr>
              <a:buFont typeface="Wingdings 2" panose="05020102010507070707" pitchFamily="18" charset="2"/>
              <a:buNone/>
            </a:pPr>
            <a:endParaRPr lang="en-IN" dirty="0"/>
          </a:p>
        </p:txBody>
      </p:sp>
      <p:sp>
        <p:nvSpPr>
          <p:cNvPr id="522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9C2B70D1-272A-47BD-8C8B-FBC32B7350A0}" type="slidenum">
              <a:rPr lang="en-US" sz="1200">
                <a:solidFill>
                  <a:srgbClr val="045C75"/>
                </a:solidFill>
              </a:rPr>
              <a:pPr/>
              <a:t>52</a:t>
            </a:fld>
            <a:endParaRPr lang="en-US" sz="1200">
              <a:solidFill>
                <a:srgbClr val="045C75"/>
              </a:solidFill>
            </a:endParaRPr>
          </a:p>
        </p:txBody>
      </p:sp>
      <p:cxnSp>
        <p:nvCxnSpPr>
          <p:cNvPr id="6" name="Straight Connector 5"/>
          <p:cNvCxnSpPr/>
          <p:nvPr/>
        </p:nvCxnSpPr>
        <p:spPr>
          <a:xfrm>
            <a:off x="2752725" y="1981200"/>
            <a:ext cx="411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2229" name="Rectangle 7"/>
          <p:cNvSpPr>
            <a:spLocks noChangeArrowheads="1"/>
          </p:cNvSpPr>
          <p:nvPr/>
        </p:nvSpPr>
        <p:spPr bwMode="auto">
          <a:xfrm>
            <a:off x="3505200" y="2133600"/>
            <a:ext cx="26098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Number of items</a:t>
            </a:r>
            <a:endParaRPr lang="en-IN"/>
          </a:p>
        </p:txBody>
      </p:sp>
    </p:spTree>
    <p:extLst>
      <p:ext uri="{BB962C8B-B14F-4D97-AF65-F5344CB8AC3E}">
        <p14:creationId xmlns:p14="http://schemas.microsoft.com/office/powerpoint/2010/main" val="20219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32809313"/>
              </p:ext>
            </p:extLst>
          </p:nvPr>
        </p:nvGraphicFramePr>
        <p:xfrm>
          <a:off x="381000" y="705812"/>
          <a:ext cx="8229600" cy="29311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370840">
                <a:tc>
                  <a:txBody>
                    <a:bodyPr/>
                    <a:lstStyle/>
                    <a:p>
                      <a:r>
                        <a:rPr lang="en-US" dirty="0"/>
                        <a:t>ITEM</a:t>
                      </a:r>
                      <a:endParaRPr lang="en-IN" dirty="0"/>
                    </a:p>
                  </a:txBody>
                  <a:tcPr/>
                </a:tc>
                <a:tc>
                  <a:txBody>
                    <a:bodyPr/>
                    <a:lstStyle/>
                    <a:p>
                      <a:r>
                        <a:rPr lang="en-US" dirty="0"/>
                        <a:t>Year</a:t>
                      </a:r>
                      <a:r>
                        <a:rPr lang="en-US" baseline="0" dirty="0"/>
                        <a:t> 2012</a:t>
                      </a:r>
                      <a:r>
                        <a:rPr lang="en-US" dirty="0"/>
                        <a:t> (1)</a:t>
                      </a:r>
                      <a:endParaRPr lang="en-IN" dirty="0"/>
                    </a:p>
                  </a:txBody>
                  <a:tcPr/>
                </a:tc>
                <a:tc>
                  <a:txBody>
                    <a:bodyPr/>
                    <a:lstStyle/>
                    <a:p>
                      <a:r>
                        <a:rPr lang="en-US" dirty="0"/>
                        <a:t>Year 2018 (2)</a:t>
                      </a:r>
                      <a:endParaRPr lang="en-IN" dirty="0"/>
                    </a:p>
                  </a:txBody>
                  <a:tcPr/>
                </a:tc>
                <a:tc>
                  <a:txBody>
                    <a:bodyPr/>
                    <a:lstStyle/>
                    <a:p>
                      <a:r>
                        <a:rPr lang="en-US" dirty="0"/>
                        <a:t>INDEX (1/1)*100</a:t>
                      </a:r>
                      <a:endParaRPr lang="en-IN" dirty="0"/>
                    </a:p>
                  </a:txBody>
                  <a:tcPr/>
                </a:tc>
                <a:extLst>
                  <a:ext uri="{0D108BD9-81ED-4DB2-BD59-A6C34878D82A}">
                    <a16:rowId xmlns:a16="http://schemas.microsoft.com/office/drawing/2014/main" val="10000"/>
                  </a:ext>
                </a:extLst>
              </a:tr>
              <a:tr h="370840">
                <a:tc>
                  <a:txBody>
                    <a:bodyPr/>
                    <a:lstStyle/>
                    <a:p>
                      <a:r>
                        <a:rPr lang="en-US" dirty="0"/>
                        <a:t>Food</a:t>
                      </a:r>
                      <a:endParaRPr lang="en-IN" dirty="0"/>
                    </a:p>
                  </a:txBody>
                  <a:tcPr/>
                </a:tc>
                <a:tc>
                  <a:txBody>
                    <a:bodyPr/>
                    <a:lstStyle/>
                    <a:p>
                      <a:r>
                        <a:rPr lang="en-US" dirty="0"/>
                        <a:t>150</a:t>
                      </a:r>
                      <a:endParaRPr lang="en-IN" dirty="0"/>
                    </a:p>
                  </a:txBody>
                  <a:tcPr/>
                </a:tc>
                <a:tc>
                  <a:txBody>
                    <a:bodyPr/>
                    <a:lstStyle/>
                    <a:p>
                      <a:r>
                        <a:rPr lang="en-US" dirty="0"/>
                        <a:t>240</a:t>
                      </a:r>
                      <a:endParaRPr lang="en-IN" dirty="0"/>
                    </a:p>
                  </a:txBody>
                  <a:tcPr/>
                </a:tc>
                <a:tc>
                  <a:txBody>
                    <a:bodyPr/>
                    <a:lstStyle/>
                    <a:p>
                      <a:r>
                        <a:rPr lang="en-US" dirty="0"/>
                        <a:t>= 150/150*100 = 100</a:t>
                      </a:r>
                      <a:endParaRPr lang="en-IN" dirty="0"/>
                    </a:p>
                  </a:txBody>
                  <a:tcPr/>
                </a:tc>
                <a:extLst>
                  <a:ext uri="{0D108BD9-81ED-4DB2-BD59-A6C34878D82A}">
                    <a16:rowId xmlns:a16="http://schemas.microsoft.com/office/drawing/2014/main" val="10001"/>
                  </a:ext>
                </a:extLst>
              </a:tr>
              <a:tr h="370840">
                <a:tc>
                  <a:txBody>
                    <a:bodyPr/>
                    <a:lstStyle/>
                    <a:p>
                      <a:r>
                        <a:rPr lang="en-US" dirty="0"/>
                        <a:t>Apparel</a:t>
                      </a:r>
                      <a:endParaRPr lang="en-IN" dirty="0"/>
                    </a:p>
                  </a:txBody>
                  <a:tcPr/>
                </a:tc>
                <a:tc>
                  <a:txBody>
                    <a:bodyPr/>
                    <a:lstStyle/>
                    <a:p>
                      <a:r>
                        <a:rPr lang="en-US" dirty="0"/>
                        <a:t>300</a:t>
                      </a:r>
                      <a:endParaRPr lang="en-IN" dirty="0"/>
                    </a:p>
                  </a:txBody>
                  <a:tcPr/>
                </a:tc>
                <a:tc>
                  <a:txBody>
                    <a:bodyPr/>
                    <a:lstStyle/>
                    <a:p>
                      <a:r>
                        <a:rPr lang="en-US" dirty="0"/>
                        <a:t>420</a:t>
                      </a:r>
                      <a:endParaRPr lang="en-IN" dirty="0"/>
                    </a:p>
                  </a:txBody>
                  <a:tcPr/>
                </a:tc>
                <a:tc>
                  <a:txBody>
                    <a:bodyPr/>
                    <a:lstStyle/>
                    <a:p>
                      <a:r>
                        <a:rPr lang="en-US" dirty="0"/>
                        <a:t>= 300/300*100</a:t>
                      </a:r>
                      <a:r>
                        <a:rPr lang="en-US" baseline="0" dirty="0"/>
                        <a:t> = </a:t>
                      </a:r>
                      <a:r>
                        <a:rPr lang="en-US" dirty="0"/>
                        <a:t>100</a:t>
                      </a:r>
                      <a:endParaRPr lang="en-IN" dirty="0"/>
                    </a:p>
                  </a:txBody>
                  <a:tcPr/>
                </a:tc>
                <a:extLst>
                  <a:ext uri="{0D108BD9-81ED-4DB2-BD59-A6C34878D82A}">
                    <a16:rowId xmlns:a16="http://schemas.microsoft.com/office/drawing/2014/main" val="10002"/>
                  </a:ext>
                </a:extLst>
              </a:tr>
              <a:tr h="370840">
                <a:tc>
                  <a:txBody>
                    <a:bodyPr/>
                    <a:lstStyle/>
                    <a:p>
                      <a:r>
                        <a:rPr lang="en-US" dirty="0"/>
                        <a:t>Medical</a:t>
                      </a:r>
                      <a:r>
                        <a:rPr lang="en-US" baseline="0" dirty="0"/>
                        <a:t> Care</a:t>
                      </a:r>
                      <a:endParaRPr lang="en-IN" dirty="0"/>
                    </a:p>
                  </a:txBody>
                  <a:tcPr/>
                </a:tc>
                <a:tc>
                  <a:txBody>
                    <a:bodyPr/>
                    <a:lstStyle/>
                    <a:p>
                      <a:r>
                        <a:rPr lang="en-US" dirty="0"/>
                        <a:t>250</a:t>
                      </a:r>
                      <a:endParaRPr lang="en-IN" dirty="0"/>
                    </a:p>
                  </a:txBody>
                  <a:tcPr/>
                </a:tc>
                <a:tc>
                  <a:txBody>
                    <a:bodyPr/>
                    <a:lstStyle/>
                    <a:p>
                      <a:r>
                        <a:rPr lang="en-US" dirty="0"/>
                        <a:t>200</a:t>
                      </a:r>
                      <a:endParaRPr lang="en-IN" dirty="0"/>
                    </a:p>
                  </a:txBody>
                  <a:tcPr/>
                </a:tc>
                <a:tc>
                  <a:txBody>
                    <a:bodyPr/>
                    <a:lstStyle/>
                    <a:p>
                      <a:r>
                        <a:rPr lang="en-US" dirty="0"/>
                        <a:t>= 250/250*100 = 100</a:t>
                      </a:r>
                      <a:endParaRPr lang="en-IN" dirty="0"/>
                    </a:p>
                  </a:txBody>
                  <a:tcPr/>
                </a:tc>
                <a:extLst>
                  <a:ext uri="{0D108BD9-81ED-4DB2-BD59-A6C34878D82A}">
                    <a16:rowId xmlns:a16="http://schemas.microsoft.com/office/drawing/2014/main" val="10003"/>
                  </a:ext>
                </a:extLst>
              </a:tr>
              <a:tr h="370840">
                <a:tc>
                  <a:txBody>
                    <a:bodyPr/>
                    <a:lstStyle/>
                    <a:p>
                      <a:r>
                        <a:rPr lang="en-US" dirty="0"/>
                        <a:t>Transportation</a:t>
                      </a:r>
                      <a:endParaRPr lang="en-IN" dirty="0"/>
                    </a:p>
                  </a:txBody>
                  <a:tcPr/>
                </a:tc>
                <a:tc>
                  <a:txBody>
                    <a:bodyPr/>
                    <a:lstStyle/>
                    <a:p>
                      <a:r>
                        <a:rPr lang="en-US" dirty="0"/>
                        <a:t>160</a:t>
                      </a:r>
                      <a:endParaRPr lang="en-IN" dirty="0"/>
                    </a:p>
                  </a:txBody>
                  <a:tcPr/>
                </a:tc>
                <a:tc>
                  <a:txBody>
                    <a:bodyPr/>
                    <a:lstStyle/>
                    <a:p>
                      <a:r>
                        <a:rPr lang="en-US" dirty="0"/>
                        <a:t>180</a:t>
                      </a:r>
                      <a:endParaRPr lang="en-IN" dirty="0"/>
                    </a:p>
                  </a:txBody>
                  <a:tcPr/>
                </a:tc>
                <a:tc>
                  <a:txBody>
                    <a:bodyPr/>
                    <a:lstStyle/>
                    <a:p>
                      <a:r>
                        <a:rPr lang="en-US" dirty="0"/>
                        <a:t>= 160/160*100 = 100</a:t>
                      </a:r>
                      <a:endParaRPr lang="en-IN" dirty="0"/>
                    </a:p>
                  </a:txBody>
                  <a:tcPr/>
                </a:tc>
                <a:extLst>
                  <a:ext uri="{0D108BD9-81ED-4DB2-BD59-A6C34878D82A}">
                    <a16:rowId xmlns:a16="http://schemas.microsoft.com/office/drawing/2014/main" val="10004"/>
                  </a:ext>
                </a:extLst>
              </a:tr>
            </a:tbl>
          </a:graphicData>
        </a:graphic>
      </p:graphicFrame>
      <p:sp>
        <p:nvSpPr>
          <p:cNvPr id="532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3F1626E3-12E9-4A62-B110-EE9567DFFC11}" type="slidenum">
              <a:rPr lang="en-US" sz="1200">
                <a:solidFill>
                  <a:srgbClr val="045C75"/>
                </a:solidFill>
              </a:rPr>
              <a:pPr/>
              <a:t>53</a:t>
            </a:fld>
            <a:endParaRPr lang="en-US" sz="1200">
              <a:solidFill>
                <a:srgbClr val="045C75"/>
              </a:solidFill>
            </a:endParaRPr>
          </a:p>
        </p:txBody>
      </p:sp>
      <p:sp>
        <p:nvSpPr>
          <p:cNvPr id="6" name="Content Placeholder 2"/>
          <p:cNvSpPr txBox="1">
            <a:spLocks/>
          </p:cNvSpPr>
          <p:nvPr/>
        </p:nvSpPr>
        <p:spPr bwMode="auto">
          <a:xfrm>
            <a:off x="533400" y="3962400"/>
            <a:ext cx="8153400" cy="1752600"/>
          </a:xfrm>
          <a:prstGeom prst="rect">
            <a:avLst/>
          </a:prstGeom>
          <a:noFill/>
          <a:ln w="9525">
            <a:noFill/>
            <a:miter lim="800000"/>
            <a:headEnd/>
            <a:tailEnd/>
          </a:ln>
        </p:spPr>
        <p:txBody>
          <a:bodyPr/>
          <a:lstStyle/>
          <a:p>
            <a:pPr marL="273050" indent="-273050">
              <a:spcBef>
                <a:spcPct val="20000"/>
              </a:spcBef>
              <a:buClr>
                <a:srgbClr val="0BD0D9"/>
              </a:buClr>
              <a:buSzPct val="95000"/>
              <a:buFont typeface="Wingdings 2" pitchFamily="18" charset="2"/>
              <a:buChar char=""/>
              <a:defRPr/>
            </a:pPr>
            <a:r>
              <a:rPr lang="en-US" sz="2600" b="0" dirty="0">
                <a:latin typeface="+mn-lt"/>
              </a:rPr>
              <a:t>Assume 2012 as base year </a:t>
            </a:r>
          </a:p>
          <a:p>
            <a:pPr marL="273050" indent="-273050">
              <a:spcBef>
                <a:spcPct val="20000"/>
              </a:spcBef>
              <a:buClr>
                <a:srgbClr val="0BD0D9"/>
              </a:buClr>
              <a:buSzPct val="95000"/>
              <a:buFont typeface="Wingdings 2" pitchFamily="18" charset="2"/>
              <a:buChar char=""/>
              <a:defRPr/>
            </a:pPr>
            <a:r>
              <a:rPr lang="en-US" sz="2600" b="0" dirty="0">
                <a:latin typeface="+mn-lt"/>
              </a:rPr>
              <a:t>Find the index for the year 2012</a:t>
            </a:r>
          </a:p>
          <a:p>
            <a:pPr marL="273050" indent="-273050">
              <a:spcBef>
                <a:spcPct val="20000"/>
              </a:spcBef>
              <a:buClr>
                <a:srgbClr val="0BD0D9"/>
              </a:buClr>
              <a:buSzPct val="95000"/>
              <a:buFont typeface="Wingdings 2" pitchFamily="18" charset="2"/>
              <a:buChar char=""/>
              <a:defRPr/>
            </a:pPr>
            <a:endParaRPr lang="en-IN" sz="2600" b="0" dirty="0">
              <a:latin typeface="+mn-lt"/>
            </a:endParaRPr>
          </a:p>
        </p:txBody>
      </p:sp>
    </p:spTree>
    <p:extLst>
      <p:ext uri="{BB962C8B-B14F-4D97-AF65-F5344CB8AC3E}">
        <p14:creationId xmlns:p14="http://schemas.microsoft.com/office/powerpoint/2010/main" val="706924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p:cNvSpPr>
            <a:spLocks noGrp="1"/>
          </p:cNvSpPr>
          <p:nvPr>
            <p:ph idx="1"/>
          </p:nvPr>
        </p:nvSpPr>
        <p:spPr>
          <a:xfrm>
            <a:off x="457200" y="990600"/>
            <a:ext cx="8229600" cy="4389438"/>
          </a:xfrm>
        </p:spPr>
        <p:txBody>
          <a:bodyPr/>
          <a:lstStyle/>
          <a:p>
            <a:r>
              <a:rPr lang="en-US"/>
              <a:t>Simple CPI (for the year 2012)</a:t>
            </a:r>
          </a:p>
          <a:p>
            <a:pPr>
              <a:buFont typeface="Wingdings 2" panose="05020102010507070707" pitchFamily="18" charset="2"/>
              <a:buNone/>
            </a:pPr>
            <a:r>
              <a:rPr lang="en-US"/>
              <a:t>			 = Sum of all current year index   </a:t>
            </a:r>
          </a:p>
          <a:p>
            <a:endParaRPr lang="en-US"/>
          </a:p>
          <a:p>
            <a:endParaRPr lang="en-US"/>
          </a:p>
          <a:p>
            <a:pPr>
              <a:buFont typeface="Wingdings 2" panose="05020102010507070707" pitchFamily="18" charset="2"/>
              <a:buNone/>
            </a:pPr>
            <a:r>
              <a:rPr lang="en-US"/>
              <a:t>			= 400/4</a:t>
            </a:r>
          </a:p>
          <a:p>
            <a:pPr>
              <a:buFont typeface="Wingdings 2" panose="05020102010507070707" pitchFamily="18" charset="2"/>
              <a:buNone/>
            </a:pPr>
            <a:endParaRPr lang="en-US"/>
          </a:p>
          <a:p>
            <a:pPr>
              <a:buFont typeface="Wingdings 2" panose="05020102010507070707" pitchFamily="18" charset="2"/>
              <a:buNone/>
            </a:pPr>
            <a:r>
              <a:rPr lang="en-US"/>
              <a:t>			=  100</a:t>
            </a:r>
          </a:p>
          <a:p>
            <a:pPr>
              <a:buFont typeface="Wingdings 2" panose="05020102010507070707" pitchFamily="18" charset="2"/>
              <a:buNone/>
            </a:pPr>
            <a:endParaRPr lang="en-US"/>
          </a:p>
          <a:p>
            <a:pPr>
              <a:buFont typeface="Wingdings 2" panose="05020102010507070707" pitchFamily="18" charset="2"/>
              <a:buNone/>
            </a:pPr>
            <a:r>
              <a:rPr lang="en-US"/>
              <a:t>NOTE: The base year index is equal to 100.</a:t>
            </a:r>
          </a:p>
          <a:p>
            <a:pPr>
              <a:buFont typeface="Wingdings 2" panose="05020102010507070707" pitchFamily="18" charset="2"/>
              <a:buNone/>
            </a:pPr>
            <a:endParaRPr lang="en-IN"/>
          </a:p>
        </p:txBody>
      </p:sp>
      <p:sp>
        <p:nvSpPr>
          <p:cNvPr id="5427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7D3B9DD-E867-4085-8575-D24265D50709}" type="slidenum">
              <a:rPr lang="en-US" sz="1200">
                <a:solidFill>
                  <a:srgbClr val="045C75"/>
                </a:solidFill>
              </a:rPr>
              <a:pPr/>
              <a:t>54</a:t>
            </a:fld>
            <a:endParaRPr lang="en-US" sz="1200">
              <a:solidFill>
                <a:srgbClr val="045C75"/>
              </a:solidFill>
            </a:endParaRPr>
          </a:p>
        </p:txBody>
      </p:sp>
      <p:cxnSp>
        <p:nvCxnSpPr>
          <p:cNvPr id="6" name="Straight Connector 5"/>
          <p:cNvCxnSpPr/>
          <p:nvPr/>
        </p:nvCxnSpPr>
        <p:spPr>
          <a:xfrm>
            <a:off x="2667000" y="1981200"/>
            <a:ext cx="411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4277" name="Rectangle 7"/>
          <p:cNvSpPr>
            <a:spLocks noChangeArrowheads="1"/>
          </p:cNvSpPr>
          <p:nvPr/>
        </p:nvSpPr>
        <p:spPr bwMode="auto">
          <a:xfrm>
            <a:off x="3505200" y="2133600"/>
            <a:ext cx="26098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Number of items</a:t>
            </a:r>
            <a:endParaRPr lang="en-IN"/>
          </a:p>
        </p:txBody>
      </p:sp>
    </p:spTree>
    <p:extLst>
      <p:ext uri="{BB962C8B-B14F-4D97-AF65-F5344CB8AC3E}">
        <p14:creationId xmlns:p14="http://schemas.microsoft.com/office/powerpoint/2010/main" val="4046392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p:cNvSpPr>
            <a:spLocks noGrp="1"/>
          </p:cNvSpPr>
          <p:nvPr>
            <p:ph idx="1"/>
          </p:nvPr>
        </p:nvSpPr>
        <p:spPr>
          <a:xfrm>
            <a:off x="228600" y="457200"/>
            <a:ext cx="8382000" cy="5486400"/>
          </a:xfrm>
        </p:spPr>
        <p:txBody>
          <a:bodyPr/>
          <a:lstStyle/>
          <a:p>
            <a:r>
              <a:rPr lang="en-US"/>
              <a:t>Rate of Inflation (ROI)</a:t>
            </a:r>
          </a:p>
          <a:p>
            <a:pPr>
              <a:buFont typeface="Wingdings 2" panose="05020102010507070707" pitchFamily="18" charset="2"/>
              <a:buNone/>
            </a:pPr>
            <a:r>
              <a:rPr lang="en-US"/>
              <a:t>	=   CPI (current year)   -  CPI (Base Year)       * 100</a:t>
            </a:r>
          </a:p>
          <a:p>
            <a:pPr>
              <a:buFont typeface="Wingdings 2" panose="05020102010507070707" pitchFamily="18" charset="2"/>
              <a:buNone/>
            </a:pPr>
            <a:endParaRPr lang="en-US"/>
          </a:p>
          <a:p>
            <a:pPr>
              <a:buFont typeface="Wingdings 2" panose="05020102010507070707" pitchFamily="18" charset="2"/>
              <a:buNone/>
            </a:pPr>
            <a:endParaRPr lang="en-US"/>
          </a:p>
          <a:p>
            <a:pPr>
              <a:buFont typeface="Wingdings 2" panose="05020102010507070707" pitchFamily="18" charset="2"/>
              <a:buNone/>
            </a:pPr>
            <a:r>
              <a:rPr lang="en-US"/>
              <a:t>	= (123.1 – 100)   *  100</a:t>
            </a:r>
          </a:p>
          <a:p>
            <a:pPr>
              <a:buFont typeface="Wingdings 2" panose="05020102010507070707" pitchFamily="18" charset="2"/>
              <a:buNone/>
            </a:pPr>
            <a:endParaRPr lang="en-US"/>
          </a:p>
          <a:p>
            <a:pPr>
              <a:buFont typeface="Wingdings 2" panose="05020102010507070707" pitchFamily="18" charset="2"/>
              <a:buNone/>
            </a:pPr>
            <a:endParaRPr lang="en-US"/>
          </a:p>
          <a:p>
            <a:pPr>
              <a:buFont typeface="Wingdings 2" panose="05020102010507070707" pitchFamily="18" charset="2"/>
              <a:buNone/>
            </a:pPr>
            <a:r>
              <a:rPr lang="en-US"/>
              <a:t>	= 23.1 %</a:t>
            </a:r>
          </a:p>
          <a:p>
            <a:pPr>
              <a:buFont typeface="Wingdings 2" panose="05020102010507070707" pitchFamily="18" charset="2"/>
              <a:buNone/>
            </a:pPr>
            <a:endParaRPr lang="en-US"/>
          </a:p>
          <a:p>
            <a:pPr>
              <a:buFont typeface="Wingdings 2" panose="05020102010507070707" pitchFamily="18" charset="2"/>
              <a:buNone/>
            </a:pPr>
            <a:r>
              <a:rPr lang="en-US"/>
              <a:t>Therefore the general price level or costs have increased by 23.1 percent from the base year to the current year.</a:t>
            </a:r>
            <a:endParaRPr lang="en-IN"/>
          </a:p>
        </p:txBody>
      </p:sp>
      <p:sp>
        <p:nvSpPr>
          <p:cNvPr id="552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6D3E8E96-528A-4EEE-9B8B-7FDE1D5830DF}" type="slidenum">
              <a:rPr lang="en-US" sz="1200">
                <a:solidFill>
                  <a:srgbClr val="045C75"/>
                </a:solidFill>
              </a:rPr>
              <a:pPr/>
              <a:t>55</a:t>
            </a:fld>
            <a:endParaRPr lang="en-US" sz="1200">
              <a:solidFill>
                <a:srgbClr val="045C75"/>
              </a:solidFill>
            </a:endParaRPr>
          </a:p>
        </p:txBody>
      </p:sp>
      <p:cxnSp>
        <p:nvCxnSpPr>
          <p:cNvPr id="7" name="Straight Connector 6"/>
          <p:cNvCxnSpPr/>
          <p:nvPr/>
        </p:nvCxnSpPr>
        <p:spPr>
          <a:xfrm>
            <a:off x="914400" y="1371600"/>
            <a:ext cx="5791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301" name="Rectangle 11"/>
          <p:cNvSpPr>
            <a:spLocks noChangeArrowheads="1"/>
          </p:cNvSpPr>
          <p:nvPr/>
        </p:nvSpPr>
        <p:spPr bwMode="auto">
          <a:xfrm>
            <a:off x="2895600" y="1600200"/>
            <a:ext cx="24241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CPI (base year) </a:t>
            </a:r>
            <a:endParaRPr lang="en-IN"/>
          </a:p>
        </p:txBody>
      </p:sp>
      <p:cxnSp>
        <p:nvCxnSpPr>
          <p:cNvPr id="13" name="Straight Connector 12"/>
          <p:cNvCxnSpPr/>
          <p:nvPr/>
        </p:nvCxnSpPr>
        <p:spPr>
          <a:xfrm>
            <a:off x="838200" y="2819400"/>
            <a:ext cx="167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303" name="Rectangle 13"/>
          <p:cNvSpPr>
            <a:spLocks noChangeArrowheads="1"/>
          </p:cNvSpPr>
          <p:nvPr/>
        </p:nvSpPr>
        <p:spPr bwMode="auto">
          <a:xfrm>
            <a:off x="1295400" y="2971800"/>
            <a:ext cx="685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sz="2600" b="0">
                <a:solidFill>
                  <a:srgbClr val="000000"/>
                </a:solidFill>
                <a:latin typeface="Constantia" panose="02030602050306030303" pitchFamily="18" charset="0"/>
              </a:rPr>
              <a:t>100</a:t>
            </a:r>
            <a:endParaRPr lang="en-IN"/>
          </a:p>
        </p:txBody>
      </p:sp>
    </p:spTree>
    <p:extLst>
      <p:ext uri="{BB962C8B-B14F-4D97-AF65-F5344CB8AC3E}">
        <p14:creationId xmlns:p14="http://schemas.microsoft.com/office/powerpoint/2010/main" val="2085392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DE438791-452A-4023-A31E-7B92A6346E03}" type="slidenum">
              <a:rPr lang="en-US" sz="1200">
                <a:solidFill>
                  <a:srgbClr val="045C75"/>
                </a:solidFill>
              </a:rPr>
              <a:pPr/>
              <a:t>56</a:t>
            </a:fld>
            <a:endParaRPr lang="en-US" sz="1200">
              <a:solidFill>
                <a:srgbClr val="045C75"/>
              </a:solidFill>
            </a:endParaRPr>
          </a:p>
        </p:txBody>
      </p:sp>
      <p:pic>
        <p:nvPicPr>
          <p:cNvPr id="5632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55070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99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353" y="381000"/>
            <a:ext cx="8886647" cy="1043234"/>
          </a:xfrm>
          <a:prstGeom prst="rect">
            <a:avLst/>
          </a:prstGeom>
        </p:spPr>
        <p:txBody>
          <a:bodyPr vert="horz" wrap="square" lIns="0" tIns="17145" rIns="0" bIns="0" rtlCol="0">
            <a:spAutoFit/>
          </a:bodyPr>
          <a:lstStyle/>
          <a:p>
            <a:pPr marL="542925" marR="5080" indent="-530860" algn="ctr">
              <a:lnSpc>
                <a:spcPts val="3960"/>
              </a:lnSpc>
              <a:spcBef>
                <a:spcPts val="135"/>
              </a:spcBef>
            </a:pPr>
            <a:r>
              <a:rPr sz="3200" b="1" i="1" dirty="0">
                <a:latin typeface="Arial"/>
                <a:cs typeface="Arial"/>
              </a:rPr>
              <a:t>Net Domestic Product</a:t>
            </a:r>
            <a:r>
              <a:rPr sz="3200" b="1" i="1" spc="-165" dirty="0">
                <a:latin typeface="Arial"/>
                <a:cs typeface="Arial"/>
              </a:rPr>
              <a:t> </a:t>
            </a:r>
            <a:r>
              <a:rPr sz="3200" b="1" i="1" dirty="0">
                <a:latin typeface="Arial"/>
                <a:cs typeface="Arial"/>
              </a:rPr>
              <a:t>and  Net </a:t>
            </a:r>
            <a:r>
              <a:rPr sz="3200" b="1" i="1" spc="-5" dirty="0">
                <a:latin typeface="Arial"/>
                <a:cs typeface="Arial"/>
              </a:rPr>
              <a:t>National</a:t>
            </a:r>
            <a:r>
              <a:rPr sz="3200" b="1" i="1" spc="-60" dirty="0">
                <a:latin typeface="Arial"/>
                <a:cs typeface="Arial"/>
              </a:rPr>
              <a:t> </a:t>
            </a:r>
            <a:r>
              <a:rPr sz="3200" b="1" i="1" dirty="0">
                <a:latin typeface="Arial"/>
                <a:cs typeface="Arial"/>
              </a:rPr>
              <a:t>Product</a:t>
            </a:r>
            <a:endParaRPr sz="3200" dirty="0">
              <a:latin typeface="Arial"/>
              <a:cs typeface="Arial"/>
            </a:endParaRPr>
          </a:p>
        </p:txBody>
      </p:sp>
      <p:sp>
        <p:nvSpPr>
          <p:cNvPr id="3" name="object 3"/>
          <p:cNvSpPr txBox="1"/>
          <p:nvPr/>
        </p:nvSpPr>
        <p:spPr>
          <a:xfrm>
            <a:off x="261835" y="2286000"/>
            <a:ext cx="8232140" cy="2618666"/>
          </a:xfrm>
          <a:prstGeom prst="rect">
            <a:avLst/>
          </a:prstGeom>
        </p:spPr>
        <p:txBody>
          <a:bodyPr vert="horz" wrap="square" lIns="0" tIns="12700" rIns="0" bIns="0" rtlCol="0">
            <a:spAutoFit/>
          </a:bodyPr>
          <a:lstStyle/>
          <a:p>
            <a:pPr marL="321945" indent="-309880">
              <a:lnSpc>
                <a:spcPct val="100000"/>
              </a:lnSpc>
              <a:spcBef>
                <a:spcPts val="100"/>
              </a:spcBef>
              <a:buFont typeface="Wingdings"/>
              <a:buChar char=""/>
              <a:tabLst>
                <a:tab pos="322580" algn="l"/>
              </a:tabLst>
            </a:pPr>
            <a:r>
              <a:rPr sz="1800" b="1" dirty="0">
                <a:latin typeface="Carlito"/>
                <a:cs typeface="Carlito"/>
              </a:rPr>
              <a:t>Net Domestic</a:t>
            </a:r>
            <a:r>
              <a:rPr sz="1800" b="1" spc="-50" dirty="0">
                <a:latin typeface="Carlito"/>
                <a:cs typeface="Carlito"/>
              </a:rPr>
              <a:t> </a:t>
            </a:r>
            <a:r>
              <a:rPr sz="1800" b="1" spc="-5" dirty="0">
                <a:latin typeface="Carlito"/>
                <a:cs typeface="Carlito"/>
              </a:rPr>
              <a:t>Product</a:t>
            </a:r>
            <a:r>
              <a:rPr lang="en-US" sz="1800" b="1" spc="-5" dirty="0">
                <a:latin typeface="Carlito"/>
                <a:cs typeface="Carlito"/>
              </a:rPr>
              <a:t> </a:t>
            </a:r>
            <a:r>
              <a:rPr sz="1800" dirty="0">
                <a:latin typeface="Carlito"/>
                <a:cs typeface="Carlito"/>
              </a:rPr>
              <a:t>=</a:t>
            </a:r>
            <a:r>
              <a:rPr sz="1800" spc="-10" dirty="0">
                <a:latin typeface="Carlito"/>
                <a:cs typeface="Carlito"/>
              </a:rPr>
              <a:t> </a:t>
            </a:r>
            <a:r>
              <a:rPr sz="1800" spc="-5" dirty="0">
                <a:latin typeface="Carlito"/>
                <a:cs typeface="Carlito"/>
              </a:rPr>
              <a:t>GDP-Depreciation</a:t>
            </a:r>
            <a:endParaRPr sz="1800" dirty="0">
              <a:latin typeface="Carlito"/>
              <a:cs typeface="Carlito"/>
            </a:endParaRPr>
          </a:p>
          <a:p>
            <a:pPr marL="321945" indent="-309880">
              <a:lnSpc>
                <a:spcPct val="100000"/>
              </a:lnSpc>
              <a:spcBef>
                <a:spcPts val="1425"/>
              </a:spcBef>
              <a:buFont typeface="Wingdings"/>
              <a:buChar char=""/>
              <a:tabLst>
                <a:tab pos="322580" algn="l"/>
              </a:tabLst>
            </a:pPr>
            <a:r>
              <a:rPr sz="1800" b="1" dirty="0">
                <a:latin typeface="Carlito"/>
                <a:cs typeface="Carlito"/>
              </a:rPr>
              <a:t>Net National </a:t>
            </a:r>
            <a:r>
              <a:rPr sz="1800" b="1" spc="-5" dirty="0">
                <a:latin typeface="Carlito"/>
                <a:cs typeface="Carlito"/>
              </a:rPr>
              <a:t>Product</a:t>
            </a:r>
            <a:r>
              <a:rPr sz="1800" b="1" spc="-70" dirty="0">
                <a:latin typeface="Carlito"/>
                <a:cs typeface="Carlito"/>
              </a:rPr>
              <a:t> </a:t>
            </a:r>
            <a:r>
              <a:rPr sz="1800" b="1" dirty="0">
                <a:latin typeface="Carlito"/>
                <a:cs typeface="Carlito"/>
              </a:rPr>
              <a:t>(NNP)</a:t>
            </a:r>
            <a:r>
              <a:rPr lang="en-US" dirty="0">
                <a:latin typeface="Carlito"/>
                <a:cs typeface="Carlito"/>
              </a:rPr>
              <a:t> </a:t>
            </a:r>
            <a:r>
              <a:rPr sz="1800" dirty="0">
                <a:latin typeface="Carlito"/>
                <a:cs typeface="Carlito"/>
              </a:rPr>
              <a:t>= </a:t>
            </a:r>
            <a:r>
              <a:rPr sz="1800" spc="-5" dirty="0">
                <a:latin typeface="Carlito"/>
                <a:cs typeface="Carlito"/>
              </a:rPr>
              <a:t>GDP</a:t>
            </a:r>
            <a:r>
              <a:rPr lang="en-US" sz="1800" spc="-5" dirty="0">
                <a:latin typeface="Carlito"/>
                <a:cs typeface="Carlito"/>
              </a:rPr>
              <a:t> </a:t>
            </a:r>
            <a:r>
              <a:rPr sz="1800" spc="-5" dirty="0">
                <a:latin typeface="Carlito"/>
                <a:cs typeface="Carlito"/>
              </a:rPr>
              <a:t>–</a:t>
            </a:r>
            <a:r>
              <a:rPr lang="en-US" sz="1800" spc="-5" dirty="0">
                <a:latin typeface="Carlito"/>
                <a:cs typeface="Carlito"/>
              </a:rPr>
              <a:t> </a:t>
            </a:r>
            <a:r>
              <a:rPr sz="1800" spc="-5" dirty="0">
                <a:latin typeface="Carlito"/>
                <a:cs typeface="Carlito"/>
              </a:rPr>
              <a:t>Depreciation </a:t>
            </a:r>
            <a:r>
              <a:rPr lang="en-US" sz="1800" spc="-5" dirty="0">
                <a:latin typeface="Carlito"/>
                <a:cs typeface="Carlito"/>
              </a:rPr>
              <a:t> </a:t>
            </a:r>
            <a:r>
              <a:rPr sz="1800" spc="-5" dirty="0">
                <a:latin typeface="Carlito"/>
                <a:cs typeface="Carlito"/>
              </a:rPr>
              <a:t>+NFIA  </a:t>
            </a:r>
            <a:endParaRPr lang="en-US" sz="1800" spc="-5" dirty="0">
              <a:latin typeface="Carlito"/>
              <a:cs typeface="Carlito"/>
            </a:endParaRPr>
          </a:p>
          <a:p>
            <a:pPr marL="321945" marR="5305425" indent="104775">
              <a:lnSpc>
                <a:spcPts val="3900"/>
              </a:lnSpc>
              <a:spcBef>
                <a:spcPts val="409"/>
              </a:spcBef>
              <a:tabLst>
                <a:tab pos="841375" algn="l"/>
              </a:tabLst>
            </a:pPr>
            <a:r>
              <a:rPr sz="1800" spc="-5" dirty="0">
                <a:latin typeface="Carlito"/>
                <a:cs typeface="Carlito"/>
              </a:rPr>
              <a:t>Or	</a:t>
            </a:r>
            <a:endParaRPr lang="en-US" sz="1800" spc="-5" dirty="0">
              <a:latin typeface="Carlito"/>
              <a:cs typeface="Carlito"/>
            </a:endParaRPr>
          </a:p>
          <a:p>
            <a:pPr marL="321945" marR="5305425" indent="104775">
              <a:lnSpc>
                <a:spcPts val="3900"/>
              </a:lnSpc>
              <a:spcBef>
                <a:spcPts val="409"/>
              </a:spcBef>
              <a:tabLst>
                <a:tab pos="841375" algn="l"/>
              </a:tabLst>
            </a:pPr>
            <a:r>
              <a:rPr sz="1800" spc="-5" dirty="0">
                <a:latin typeface="Carlito"/>
                <a:cs typeface="Carlito"/>
              </a:rPr>
              <a:t>=</a:t>
            </a:r>
            <a:r>
              <a:rPr lang="en-US" sz="1800" spc="-5" dirty="0">
                <a:latin typeface="Carlito"/>
                <a:cs typeface="Carlito"/>
              </a:rPr>
              <a:t> </a:t>
            </a:r>
            <a:r>
              <a:rPr sz="1800" spc="-5" dirty="0">
                <a:latin typeface="Carlito"/>
                <a:cs typeface="Carlito"/>
              </a:rPr>
              <a:t>GNP–Depreciation</a:t>
            </a:r>
            <a:endParaRPr sz="1800" dirty="0">
              <a:latin typeface="Carlito"/>
              <a:cs typeface="Carlito"/>
            </a:endParaRPr>
          </a:p>
          <a:p>
            <a:pPr marL="321945">
              <a:lnSpc>
                <a:spcPct val="100000"/>
              </a:lnSpc>
            </a:pPr>
            <a:r>
              <a:rPr lang="en-US" sz="1800" dirty="0">
                <a:latin typeface="Carlito"/>
                <a:cs typeface="Carlito"/>
              </a:rPr>
              <a:t>  </a:t>
            </a:r>
            <a:r>
              <a:rPr sz="1800" dirty="0">
                <a:latin typeface="Carlito"/>
                <a:cs typeface="Carlito"/>
              </a:rPr>
              <a:t>= </a:t>
            </a:r>
            <a:r>
              <a:rPr sz="1800" spc="-5" dirty="0">
                <a:latin typeface="Carlito"/>
                <a:cs typeface="Carlito"/>
              </a:rPr>
              <a:t>C+I+G+(X–M)–Depreciation </a:t>
            </a:r>
            <a:r>
              <a:rPr sz="1800" dirty="0">
                <a:latin typeface="Carlito"/>
                <a:cs typeface="Carlito"/>
              </a:rPr>
              <a:t>+</a:t>
            </a:r>
            <a:r>
              <a:rPr sz="1800" spc="55" dirty="0">
                <a:latin typeface="Carlito"/>
                <a:cs typeface="Carlito"/>
              </a:rPr>
              <a:t> </a:t>
            </a:r>
            <a:r>
              <a:rPr sz="1800" dirty="0">
                <a:latin typeface="Carlito"/>
                <a:cs typeface="Carlito"/>
              </a:rPr>
              <a:t>NFIA</a:t>
            </a:r>
            <a:endParaRPr lang="en-US" sz="1800" dirty="0">
              <a:latin typeface="Carlito"/>
              <a:cs typeface="Carlito"/>
            </a:endParaRPr>
          </a:p>
          <a:p>
            <a:pPr marL="321945">
              <a:lnSpc>
                <a:spcPct val="100000"/>
              </a:lnSpc>
            </a:pPr>
            <a:endParaRPr sz="1800" dirty="0">
              <a:latin typeface="Carlito"/>
              <a:cs typeface="Carlito"/>
            </a:endParaRPr>
          </a:p>
          <a:p>
            <a:pPr>
              <a:lnSpc>
                <a:spcPct val="100000"/>
              </a:lnSpc>
              <a:spcBef>
                <a:spcPts val="30"/>
              </a:spcBef>
            </a:pPr>
            <a:endParaRPr sz="1400" dirty="0">
              <a:latin typeface="Carlito"/>
              <a:cs typeface="Carli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861" rIns="0" bIns="0" rtlCol="0">
            <a:spAutoFit/>
          </a:bodyPr>
          <a:lstStyle/>
          <a:p>
            <a:pPr marL="3208655" marR="5080" indent="-2719705">
              <a:lnSpc>
                <a:spcPts val="4200"/>
              </a:lnSpc>
              <a:spcBef>
                <a:spcPts val="340"/>
              </a:spcBef>
            </a:pPr>
            <a:r>
              <a:rPr sz="3600" b="1" i="1" spc="-5" dirty="0">
                <a:latin typeface="Arial"/>
                <a:cs typeface="Arial"/>
              </a:rPr>
              <a:t>Per Capital Income </a:t>
            </a:r>
            <a:r>
              <a:rPr sz="3600" i="1" spc="-5" dirty="0">
                <a:latin typeface="Arial"/>
                <a:cs typeface="Arial"/>
              </a:rPr>
              <a:t>and</a:t>
            </a:r>
            <a:r>
              <a:rPr sz="3600" i="1" spc="-170" dirty="0">
                <a:latin typeface="Arial"/>
                <a:cs typeface="Arial"/>
              </a:rPr>
              <a:t> </a:t>
            </a:r>
            <a:r>
              <a:rPr sz="3600" b="1" i="1" spc="-5" dirty="0">
                <a:latin typeface="Arial"/>
                <a:cs typeface="Arial"/>
              </a:rPr>
              <a:t>Personal  Income</a:t>
            </a:r>
            <a:endParaRPr sz="3600">
              <a:latin typeface="Arial"/>
              <a:cs typeface="Arial"/>
            </a:endParaRPr>
          </a:p>
        </p:txBody>
      </p:sp>
      <p:sp>
        <p:nvSpPr>
          <p:cNvPr id="3" name="object 3"/>
          <p:cNvSpPr txBox="1"/>
          <p:nvPr/>
        </p:nvSpPr>
        <p:spPr>
          <a:xfrm>
            <a:off x="448851" y="3850134"/>
            <a:ext cx="8413115" cy="1680588"/>
          </a:xfrm>
          <a:prstGeom prst="rect">
            <a:avLst/>
          </a:prstGeom>
        </p:spPr>
        <p:txBody>
          <a:bodyPr vert="horz" wrap="square" lIns="0" tIns="53975" rIns="0" bIns="0" rtlCol="0">
            <a:spAutoFit/>
          </a:bodyPr>
          <a:lstStyle/>
          <a:p>
            <a:pPr marL="321945" marR="5715" indent="-309880" algn="just">
              <a:lnSpc>
                <a:spcPts val="2590"/>
              </a:lnSpc>
              <a:spcBef>
                <a:spcPts val="425"/>
              </a:spcBef>
              <a:buFont typeface="Wingdings"/>
              <a:buChar char=""/>
              <a:tabLst>
                <a:tab pos="322580" algn="l"/>
              </a:tabLst>
            </a:pPr>
            <a:r>
              <a:rPr sz="2400" spc="-5" dirty="0">
                <a:latin typeface="Arial"/>
                <a:cs typeface="Arial"/>
              </a:rPr>
              <a:t>Personal income is </a:t>
            </a:r>
            <a:r>
              <a:rPr sz="2400" dirty="0">
                <a:latin typeface="Arial"/>
                <a:cs typeface="Arial"/>
              </a:rPr>
              <a:t>the </a:t>
            </a:r>
            <a:r>
              <a:rPr sz="2400" spc="-5" dirty="0">
                <a:latin typeface="Arial"/>
                <a:cs typeface="Arial"/>
              </a:rPr>
              <a:t>total income </a:t>
            </a:r>
            <a:r>
              <a:rPr sz="2400" dirty="0">
                <a:latin typeface="Arial"/>
                <a:cs typeface="Arial"/>
              </a:rPr>
              <a:t>received </a:t>
            </a:r>
            <a:r>
              <a:rPr sz="2400" spc="-5" dirty="0">
                <a:latin typeface="Arial"/>
                <a:cs typeface="Arial"/>
              </a:rPr>
              <a:t>by </a:t>
            </a:r>
            <a:r>
              <a:rPr sz="2400" dirty="0">
                <a:latin typeface="Arial"/>
                <a:cs typeface="Arial"/>
              </a:rPr>
              <a:t>the  </a:t>
            </a:r>
            <a:r>
              <a:rPr sz="2400" spc="-5" dirty="0">
                <a:latin typeface="Arial"/>
                <a:cs typeface="Arial"/>
              </a:rPr>
              <a:t>individuals of a </a:t>
            </a:r>
            <a:r>
              <a:rPr sz="2400" dirty="0">
                <a:latin typeface="Arial"/>
                <a:cs typeface="Arial"/>
              </a:rPr>
              <a:t>country from </a:t>
            </a:r>
            <a:r>
              <a:rPr sz="2400" spc="-5" dirty="0">
                <a:latin typeface="Arial"/>
                <a:cs typeface="Arial"/>
              </a:rPr>
              <a:t>all </a:t>
            </a:r>
            <a:r>
              <a:rPr sz="2400" dirty="0">
                <a:latin typeface="Arial"/>
                <a:cs typeface="Arial"/>
              </a:rPr>
              <a:t>sources </a:t>
            </a:r>
            <a:r>
              <a:rPr sz="2400" spc="-5" dirty="0">
                <a:latin typeface="Arial"/>
                <a:cs typeface="Arial"/>
              </a:rPr>
              <a:t>in one</a:t>
            </a:r>
            <a:r>
              <a:rPr sz="2400" spc="15" dirty="0">
                <a:latin typeface="Arial"/>
                <a:cs typeface="Arial"/>
              </a:rPr>
              <a:t> </a:t>
            </a:r>
            <a:r>
              <a:rPr sz="2400" spc="-5" dirty="0">
                <a:latin typeface="Arial"/>
                <a:cs typeface="Arial"/>
              </a:rPr>
              <a:t>year.</a:t>
            </a:r>
            <a:endParaRPr sz="2400" dirty="0">
              <a:latin typeface="Arial"/>
              <a:cs typeface="Arial"/>
            </a:endParaRPr>
          </a:p>
          <a:p>
            <a:pPr>
              <a:lnSpc>
                <a:spcPct val="100000"/>
              </a:lnSpc>
              <a:spcBef>
                <a:spcPts val="10"/>
              </a:spcBef>
            </a:pPr>
            <a:endParaRPr sz="1900" dirty="0">
              <a:latin typeface="Arial"/>
              <a:cs typeface="Arial"/>
            </a:endParaRPr>
          </a:p>
          <a:p>
            <a:pPr marL="321945" marR="6985" indent="-309880" algn="just">
              <a:lnSpc>
                <a:spcPts val="2590"/>
              </a:lnSpc>
              <a:buFont typeface="Wingdings"/>
              <a:buChar char=""/>
              <a:tabLst>
                <a:tab pos="322580" algn="l"/>
              </a:tabLst>
            </a:pPr>
            <a:r>
              <a:rPr sz="2400" spc="-5" dirty="0">
                <a:latin typeface="Arial"/>
                <a:cs typeface="Arial"/>
              </a:rPr>
              <a:t>Personal </a:t>
            </a:r>
            <a:r>
              <a:rPr sz="2400" dirty="0">
                <a:latin typeface="Arial"/>
                <a:cs typeface="Arial"/>
              </a:rPr>
              <a:t>Disposable Income </a:t>
            </a:r>
            <a:r>
              <a:rPr sz="2400" spc="-5" dirty="0">
                <a:latin typeface="Arial"/>
                <a:cs typeface="Arial"/>
              </a:rPr>
              <a:t>is the income </a:t>
            </a:r>
            <a:r>
              <a:rPr sz="2400" dirty="0">
                <a:latin typeface="Arial"/>
                <a:cs typeface="Arial"/>
              </a:rPr>
              <a:t>which can </a:t>
            </a:r>
            <a:r>
              <a:rPr sz="2400" spc="-10" dirty="0">
                <a:latin typeface="Arial"/>
                <a:cs typeface="Arial"/>
              </a:rPr>
              <a:t>be  </a:t>
            </a:r>
            <a:r>
              <a:rPr sz="2400" spc="-5" dirty="0">
                <a:latin typeface="Arial"/>
                <a:cs typeface="Arial"/>
              </a:rPr>
              <a:t>spent on consumption by individuals and</a:t>
            </a:r>
            <a:r>
              <a:rPr sz="2400" spc="105" dirty="0">
                <a:latin typeface="Arial"/>
                <a:cs typeface="Arial"/>
              </a:rPr>
              <a:t> </a:t>
            </a:r>
            <a:r>
              <a:rPr sz="2400" spc="-5" dirty="0">
                <a:latin typeface="Arial"/>
                <a:cs typeface="Arial"/>
              </a:rPr>
              <a:t>families.</a:t>
            </a:r>
            <a:endParaRPr sz="2400" dirty="0">
              <a:latin typeface="Arial"/>
              <a:cs typeface="Arial"/>
            </a:endParaRPr>
          </a:p>
        </p:txBody>
      </p:sp>
      <p:sp>
        <p:nvSpPr>
          <p:cNvPr id="4" name="object 4"/>
          <p:cNvSpPr/>
          <p:nvPr/>
        </p:nvSpPr>
        <p:spPr>
          <a:xfrm>
            <a:off x="4468531" y="2953083"/>
            <a:ext cx="1701164" cy="0"/>
          </a:xfrm>
          <a:custGeom>
            <a:avLst/>
            <a:gdLst/>
            <a:ahLst/>
            <a:cxnLst/>
            <a:rect l="l" t="t" r="r" b="b"/>
            <a:pathLst>
              <a:path w="1701164">
                <a:moveTo>
                  <a:pt x="0" y="0"/>
                </a:moveTo>
                <a:lnTo>
                  <a:pt x="1700917" y="0"/>
                </a:lnTo>
              </a:path>
            </a:pathLst>
          </a:custGeom>
          <a:ln w="9469">
            <a:solidFill>
              <a:srgbClr val="000000"/>
            </a:solidFill>
          </a:ln>
        </p:spPr>
        <p:txBody>
          <a:bodyPr wrap="square" lIns="0" tIns="0" rIns="0" bIns="0" rtlCol="0"/>
          <a:lstStyle/>
          <a:p>
            <a:endParaRPr/>
          </a:p>
        </p:txBody>
      </p:sp>
      <p:sp>
        <p:nvSpPr>
          <p:cNvPr id="5" name="object 5"/>
          <p:cNvSpPr txBox="1"/>
          <p:nvPr/>
        </p:nvSpPr>
        <p:spPr>
          <a:xfrm>
            <a:off x="4493931" y="2978585"/>
            <a:ext cx="1675764" cy="306070"/>
          </a:xfrm>
          <a:prstGeom prst="rect">
            <a:avLst/>
          </a:prstGeom>
        </p:spPr>
        <p:txBody>
          <a:bodyPr vert="horz" wrap="square" lIns="0" tIns="11430" rIns="0" bIns="0" rtlCol="0">
            <a:spAutoFit/>
          </a:bodyPr>
          <a:lstStyle/>
          <a:p>
            <a:pPr marL="12700">
              <a:lnSpc>
                <a:spcPct val="100000"/>
              </a:lnSpc>
              <a:spcBef>
                <a:spcPts val="90"/>
              </a:spcBef>
            </a:pPr>
            <a:r>
              <a:rPr sz="1850" spc="55" dirty="0">
                <a:latin typeface="Times New Roman"/>
                <a:cs typeface="Times New Roman"/>
              </a:rPr>
              <a:t>Total</a:t>
            </a:r>
            <a:r>
              <a:rPr sz="1850" spc="-130" dirty="0">
                <a:latin typeface="Times New Roman"/>
                <a:cs typeface="Times New Roman"/>
              </a:rPr>
              <a:t> </a:t>
            </a:r>
            <a:r>
              <a:rPr sz="1850" spc="35" dirty="0">
                <a:latin typeface="Times New Roman"/>
                <a:cs typeface="Times New Roman"/>
              </a:rPr>
              <a:t>Population</a:t>
            </a:r>
            <a:endParaRPr sz="1850" dirty="0">
              <a:latin typeface="Times New Roman"/>
              <a:cs typeface="Times New Roman"/>
            </a:endParaRPr>
          </a:p>
        </p:txBody>
      </p:sp>
      <p:sp>
        <p:nvSpPr>
          <p:cNvPr id="6" name="object 6"/>
          <p:cNvSpPr txBox="1"/>
          <p:nvPr/>
        </p:nvSpPr>
        <p:spPr>
          <a:xfrm>
            <a:off x="609600" y="1607096"/>
            <a:ext cx="8315325" cy="1120140"/>
          </a:xfrm>
          <a:prstGeom prst="rect">
            <a:avLst/>
          </a:prstGeom>
        </p:spPr>
        <p:txBody>
          <a:bodyPr vert="horz" wrap="square" lIns="0" tIns="106680" rIns="0" bIns="0" rtlCol="0">
            <a:spAutoFit/>
          </a:bodyPr>
          <a:lstStyle/>
          <a:p>
            <a:pPr marL="368300" indent="-342900">
              <a:lnSpc>
                <a:spcPct val="100000"/>
              </a:lnSpc>
              <a:spcBef>
                <a:spcPts val="840"/>
              </a:spcBef>
              <a:buFont typeface="Wingdings"/>
              <a:buChar char=""/>
              <a:tabLst>
                <a:tab pos="367665" algn="l"/>
                <a:tab pos="368300" algn="l"/>
              </a:tabLst>
            </a:pPr>
            <a:r>
              <a:rPr sz="1800" spc="-15" dirty="0">
                <a:latin typeface="Carlito"/>
                <a:cs typeface="Carlito"/>
              </a:rPr>
              <a:t>Per</a:t>
            </a:r>
            <a:r>
              <a:rPr sz="1800" spc="200" dirty="0">
                <a:latin typeface="Carlito"/>
                <a:cs typeface="Carlito"/>
              </a:rPr>
              <a:t> </a:t>
            </a:r>
            <a:r>
              <a:rPr sz="1800" spc="-10" dirty="0">
                <a:latin typeface="Carlito"/>
                <a:cs typeface="Carlito"/>
              </a:rPr>
              <a:t>capita</a:t>
            </a:r>
            <a:r>
              <a:rPr sz="1800" spc="210" dirty="0">
                <a:latin typeface="Carlito"/>
                <a:cs typeface="Carlito"/>
              </a:rPr>
              <a:t> </a:t>
            </a:r>
            <a:r>
              <a:rPr sz="1800" spc="-5" dirty="0">
                <a:latin typeface="Carlito"/>
                <a:cs typeface="Carlito"/>
              </a:rPr>
              <a:t>income</a:t>
            </a:r>
            <a:r>
              <a:rPr sz="1800" spc="220" dirty="0">
                <a:latin typeface="Carlito"/>
                <a:cs typeface="Carlito"/>
              </a:rPr>
              <a:t> </a:t>
            </a:r>
            <a:r>
              <a:rPr sz="1800" spc="-5" dirty="0">
                <a:latin typeface="Carlito"/>
                <a:cs typeface="Carlito"/>
              </a:rPr>
              <a:t>is</a:t>
            </a:r>
            <a:r>
              <a:rPr sz="1800" spc="210" dirty="0">
                <a:latin typeface="Carlito"/>
                <a:cs typeface="Carlito"/>
              </a:rPr>
              <a:t> </a:t>
            </a:r>
            <a:r>
              <a:rPr sz="1800" dirty="0">
                <a:latin typeface="Carlito"/>
                <a:cs typeface="Carlito"/>
              </a:rPr>
              <a:t>the</a:t>
            </a:r>
            <a:r>
              <a:rPr sz="1800" spc="210" dirty="0">
                <a:latin typeface="Carlito"/>
                <a:cs typeface="Carlito"/>
              </a:rPr>
              <a:t> </a:t>
            </a:r>
            <a:r>
              <a:rPr sz="1800" spc="-20" dirty="0">
                <a:latin typeface="Carlito"/>
                <a:cs typeface="Carlito"/>
              </a:rPr>
              <a:t>average</a:t>
            </a:r>
            <a:r>
              <a:rPr sz="1800" spc="210" dirty="0">
                <a:latin typeface="Carlito"/>
                <a:cs typeface="Carlito"/>
              </a:rPr>
              <a:t> </a:t>
            </a:r>
            <a:r>
              <a:rPr sz="1800" spc="-10" dirty="0">
                <a:latin typeface="Carlito"/>
                <a:cs typeface="Carlito"/>
              </a:rPr>
              <a:t>income</a:t>
            </a:r>
            <a:r>
              <a:rPr sz="1800" spc="215" dirty="0">
                <a:latin typeface="Carlito"/>
                <a:cs typeface="Carlito"/>
              </a:rPr>
              <a:t> </a:t>
            </a:r>
            <a:r>
              <a:rPr sz="1800" spc="-5" dirty="0">
                <a:latin typeface="Carlito"/>
                <a:cs typeface="Carlito"/>
              </a:rPr>
              <a:t>of</a:t>
            </a:r>
            <a:r>
              <a:rPr sz="1800" spc="210" dirty="0">
                <a:latin typeface="Carlito"/>
                <a:cs typeface="Carlito"/>
              </a:rPr>
              <a:t> </a:t>
            </a:r>
            <a:r>
              <a:rPr sz="1800" dirty="0">
                <a:latin typeface="Carlito"/>
                <a:cs typeface="Carlito"/>
              </a:rPr>
              <a:t>the</a:t>
            </a:r>
            <a:r>
              <a:rPr sz="1800" spc="210" dirty="0">
                <a:latin typeface="Carlito"/>
                <a:cs typeface="Carlito"/>
              </a:rPr>
              <a:t> </a:t>
            </a:r>
            <a:r>
              <a:rPr sz="1800" spc="-5" dirty="0">
                <a:latin typeface="Carlito"/>
                <a:cs typeface="Carlito"/>
              </a:rPr>
              <a:t>people</a:t>
            </a:r>
            <a:r>
              <a:rPr sz="1800" spc="215" dirty="0">
                <a:latin typeface="Carlito"/>
                <a:cs typeface="Carlito"/>
              </a:rPr>
              <a:t> </a:t>
            </a:r>
            <a:r>
              <a:rPr sz="1800" spc="-5" dirty="0">
                <a:latin typeface="Carlito"/>
                <a:cs typeface="Carlito"/>
              </a:rPr>
              <a:t>of</a:t>
            </a:r>
            <a:r>
              <a:rPr sz="1800" spc="204" dirty="0">
                <a:latin typeface="Carlito"/>
                <a:cs typeface="Carlito"/>
              </a:rPr>
              <a:t> </a:t>
            </a:r>
            <a:r>
              <a:rPr sz="1800" dirty="0">
                <a:latin typeface="Carlito"/>
                <a:cs typeface="Carlito"/>
              </a:rPr>
              <a:t>a</a:t>
            </a:r>
            <a:r>
              <a:rPr sz="1800" spc="204" dirty="0">
                <a:latin typeface="Carlito"/>
                <a:cs typeface="Carlito"/>
              </a:rPr>
              <a:t> </a:t>
            </a:r>
            <a:r>
              <a:rPr sz="1800" spc="-5" dirty="0">
                <a:latin typeface="Carlito"/>
                <a:cs typeface="Carlito"/>
              </a:rPr>
              <a:t>country</a:t>
            </a:r>
            <a:r>
              <a:rPr sz="1800" spc="215" dirty="0">
                <a:latin typeface="Carlito"/>
                <a:cs typeface="Carlito"/>
              </a:rPr>
              <a:t> </a:t>
            </a:r>
            <a:r>
              <a:rPr sz="1800" spc="-5" dirty="0">
                <a:latin typeface="Carlito"/>
                <a:cs typeface="Carlito"/>
              </a:rPr>
              <a:t>in</a:t>
            </a:r>
            <a:r>
              <a:rPr sz="1800" spc="210" dirty="0">
                <a:latin typeface="Carlito"/>
                <a:cs typeface="Carlito"/>
              </a:rPr>
              <a:t> </a:t>
            </a:r>
            <a:r>
              <a:rPr sz="1800" dirty="0">
                <a:latin typeface="Carlito"/>
                <a:cs typeface="Carlito"/>
              </a:rPr>
              <a:t>a</a:t>
            </a:r>
            <a:r>
              <a:rPr sz="1800" spc="204" dirty="0">
                <a:latin typeface="Carlito"/>
                <a:cs typeface="Carlito"/>
              </a:rPr>
              <a:t> </a:t>
            </a:r>
            <a:r>
              <a:rPr sz="1800" spc="-5" dirty="0">
                <a:latin typeface="Carlito"/>
                <a:cs typeface="Carlito"/>
              </a:rPr>
              <a:t>particular</a:t>
            </a:r>
            <a:endParaRPr sz="1800" dirty="0">
              <a:latin typeface="Carlito"/>
              <a:cs typeface="Carlito"/>
            </a:endParaRPr>
          </a:p>
          <a:p>
            <a:pPr marL="368300">
              <a:lnSpc>
                <a:spcPct val="100000"/>
              </a:lnSpc>
              <a:spcBef>
                <a:spcPts val="745"/>
              </a:spcBef>
            </a:pPr>
            <a:r>
              <a:rPr sz="1800" spc="-45" dirty="0">
                <a:latin typeface="Carlito"/>
                <a:cs typeface="Carlito"/>
              </a:rPr>
              <a:t>year.</a:t>
            </a:r>
            <a:endParaRPr sz="1800" dirty="0">
              <a:latin typeface="Carlito"/>
              <a:cs typeface="Carlito"/>
            </a:endParaRPr>
          </a:p>
          <a:p>
            <a:pPr marL="1816735">
              <a:lnSpc>
                <a:spcPct val="100000"/>
              </a:lnSpc>
              <a:spcBef>
                <a:spcPts val="595"/>
              </a:spcBef>
            </a:pPr>
            <a:r>
              <a:rPr sz="1850" spc="30" dirty="0">
                <a:latin typeface="Times New Roman"/>
                <a:cs typeface="Times New Roman"/>
              </a:rPr>
              <a:t>Per </a:t>
            </a:r>
            <a:r>
              <a:rPr sz="1850" spc="20" dirty="0">
                <a:latin typeface="Times New Roman"/>
                <a:cs typeface="Times New Roman"/>
              </a:rPr>
              <a:t>Capita Income </a:t>
            </a:r>
            <a:r>
              <a:rPr sz="1850" spc="80" dirty="0">
                <a:latin typeface="Times New Roman"/>
                <a:cs typeface="Times New Roman"/>
              </a:rPr>
              <a:t>= </a:t>
            </a:r>
            <a:r>
              <a:rPr sz="2775" spc="52" baseline="34534" dirty="0">
                <a:latin typeface="Times New Roman"/>
                <a:cs typeface="Times New Roman"/>
              </a:rPr>
              <a:t>National</a:t>
            </a:r>
            <a:r>
              <a:rPr sz="2775" spc="172" baseline="34534" dirty="0">
                <a:latin typeface="Times New Roman"/>
                <a:cs typeface="Times New Roman"/>
              </a:rPr>
              <a:t> </a:t>
            </a:r>
            <a:r>
              <a:rPr sz="2775" spc="30" baseline="34534" dirty="0">
                <a:latin typeface="Times New Roman"/>
                <a:cs typeface="Times New Roman"/>
              </a:rPr>
              <a:t>Income</a:t>
            </a:r>
            <a:endParaRPr sz="2775" baseline="34534" dirty="0">
              <a:latin typeface="Times New Roman"/>
              <a:cs typeface="Times New Roman"/>
            </a:endParaRPr>
          </a:p>
        </p:txBody>
      </p:sp>
    </p:spTree>
    <p:extLst>
      <p:ext uri="{BB962C8B-B14F-4D97-AF65-F5344CB8AC3E}">
        <p14:creationId xmlns:p14="http://schemas.microsoft.com/office/powerpoint/2010/main" val="810787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isposable Inc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287158" cy="546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4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500" y="1714576"/>
            <a:ext cx="8133715" cy="2166619"/>
          </a:xfrm>
          <a:prstGeom prst="rect">
            <a:avLst/>
          </a:prstGeom>
        </p:spPr>
        <p:txBody>
          <a:bodyPr vert="horz" wrap="square" lIns="0" tIns="25400" rIns="0" bIns="0" rtlCol="0">
            <a:spAutoFit/>
          </a:bodyPr>
          <a:lstStyle/>
          <a:p>
            <a:pPr marL="321945" marR="5080" indent="-309880" algn="just">
              <a:lnSpc>
                <a:spcPct val="97000"/>
              </a:lnSpc>
              <a:spcBef>
                <a:spcPts val="200"/>
              </a:spcBef>
              <a:buSzPct val="96428"/>
              <a:buFont typeface="Wingdings"/>
              <a:buChar char=""/>
              <a:tabLst>
                <a:tab pos="330200" algn="l"/>
              </a:tabLst>
            </a:pPr>
            <a:r>
              <a:rPr lang="en-US" sz="2800" spc="-5" dirty="0">
                <a:latin typeface="Carlito"/>
                <a:cs typeface="Carlito"/>
              </a:rPr>
              <a:t>Enacted the landmark Employment Act of 1946.</a:t>
            </a:r>
          </a:p>
          <a:p>
            <a:pPr marL="321945" marR="5080" indent="-309880" algn="just">
              <a:lnSpc>
                <a:spcPct val="97000"/>
              </a:lnSpc>
              <a:spcBef>
                <a:spcPts val="200"/>
              </a:spcBef>
              <a:buSzPct val="96428"/>
              <a:buFont typeface="Wingdings"/>
              <a:buChar char=""/>
              <a:tabLst>
                <a:tab pos="330200" algn="l"/>
              </a:tabLst>
            </a:pPr>
            <a:endParaRPr lang="en-US" sz="2800" spc="-5" dirty="0">
              <a:latin typeface="Carlito"/>
              <a:cs typeface="Carlito"/>
            </a:endParaRPr>
          </a:p>
          <a:p>
            <a:pPr marL="321945" marR="5080" indent="-309880" algn="just">
              <a:lnSpc>
                <a:spcPct val="97000"/>
              </a:lnSpc>
              <a:spcBef>
                <a:spcPts val="200"/>
              </a:spcBef>
              <a:buSzPct val="96428"/>
              <a:buFont typeface="Wingdings"/>
              <a:buChar char=""/>
              <a:tabLst>
                <a:tab pos="330200" algn="l"/>
              </a:tabLst>
            </a:pPr>
            <a:r>
              <a:rPr lang="en-US" sz="2800" dirty="0">
                <a:latin typeface="Carlito"/>
                <a:cs typeface="Carlito"/>
              </a:rPr>
              <a:t>Government’s role in promoting output growth, fostering employment and maintaining price stability.</a:t>
            </a:r>
            <a:endParaRPr sz="2800" dirty="0">
              <a:latin typeface="Carlito"/>
              <a:cs typeface="Carlito"/>
            </a:endParaRPr>
          </a:p>
        </p:txBody>
      </p:sp>
    </p:spTree>
    <p:extLst>
      <p:ext uri="{BB962C8B-B14F-4D97-AF65-F5344CB8AC3E}">
        <p14:creationId xmlns:p14="http://schemas.microsoft.com/office/powerpoint/2010/main" val="237393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438403"/>
            <a:ext cx="7175500" cy="577722"/>
          </a:xfrm>
          <a:prstGeom prst="rect">
            <a:avLst/>
          </a:prstGeom>
        </p:spPr>
        <p:txBody>
          <a:bodyPr vert="horz" wrap="square" lIns="0" tIns="38735" rIns="0" bIns="0" rtlCol="0">
            <a:spAutoFit/>
          </a:bodyPr>
          <a:lstStyle/>
          <a:p>
            <a:pPr marL="765175" marR="5080" indent="-753110">
              <a:lnSpc>
                <a:spcPts val="4240"/>
              </a:lnSpc>
              <a:spcBef>
                <a:spcPts val="305"/>
              </a:spcBef>
            </a:pPr>
            <a:r>
              <a:rPr sz="3600" b="1" spc="-5" dirty="0">
                <a:latin typeface="Carlito"/>
                <a:cs typeface="Carlito"/>
              </a:rPr>
              <a:t>GDP </a:t>
            </a:r>
            <a:r>
              <a:rPr sz="3600" b="1" dirty="0">
                <a:latin typeface="Carlito"/>
                <a:cs typeface="Carlito"/>
              </a:rPr>
              <a:t>and</a:t>
            </a:r>
            <a:r>
              <a:rPr sz="3600" b="1" spc="-85" dirty="0">
                <a:latin typeface="Carlito"/>
                <a:cs typeface="Carlito"/>
              </a:rPr>
              <a:t> </a:t>
            </a:r>
            <a:r>
              <a:rPr sz="3600" b="1" dirty="0">
                <a:latin typeface="Carlito"/>
                <a:cs typeface="Carlito"/>
              </a:rPr>
              <a:t>Economic  </a:t>
            </a:r>
            <a:r>
              <a:rPr sz="3600" b="1" spc="-5" dirty="0">
                <a:latin typeface="Carlito"/>
                <a:cs typeface="Carlito"/>
              </a:rPr>
              <a:t>Well-Being</a:t>
            </a:r>
            <a:endParaRPr sz="3600" dirty="0">
              <a:latin typeface="Carlito"/>
              <a:cs typeface="Carlito"/>
            </a:endParaRPr>
          </a:p>
        </p:txBody>
      </p:sp>
      <p:sp>
        <p:nvSpPr>
          <p:cNvPr id="3" name="object 3"/>
          <p:cNvSpPr txBox="1"/>
          <p:nvPr/>
        </p:nvSpPr>
        <p:spPr>
          <a:xfrm>
            <a:off x="673100" y="1636140"/>
            <a:ext cx="7799705" cy="2319225"/>
          </a:xfrm>
          <a:prstGeom prst="rect">
            <a:avLst/>
          </a:prstGeom>
        </p:spPr>
        <p:txBody>
          <a:bodyPr vert="horz" wrap="square" lIns="0" tIns="36195" rIns="0" bIns="0" rtlCol="0">
            <a:spAutoFit/>
          </a:bodyPr>
          <a:lstStyle/>
          <a:p>
            <a:pPr marL="321945" marR="6985" indent="-309880" algn="just">
              <a:lnSpc>
                <a:spcPts val="3260"/>
              </a:lnSpc>
              <a:spcBef>
                <a:spcPts val="285"/>
              </a:spcBef>
              <a:buSzPct val="69642"/>
              <a:buFont typeface="Wingdings"/>
              <a:buChar char=""/>
              <a:tabLst>
                <a:tab pos="322580" algn="l"/>
                <a:tab pos="1102360" algn="l"/>
                <a:tab pos="1477010" algn="l"/>
                <a:tab pos="2115820" algn="l"/>
                <a:tab pos="2893060" algn="l"/>
                <a:tab pos="3881120" algn="l"/>
                <a:tab pos="5292090" algn="l"/>
                <a:tab pos="5741670" algn="l"/>
                <a:tab pos="6380480" algn="l"/>
              </a:tabLst>
            </a:pPr>
            <a:r>
              <a:rPr sz="2800" spc="-5" dirty="0">
                <a:latin typeface="Carlito"/>
                <a:cs typeface="Carlito"/>
              </a:rPr>
              <a:t>GDP	</a:t>
            </a:r>
            <a:r>
              <a:rPr sz="2800" dirty="0">
                <a:latin typeface="Carlito"/>
                <a:cs typeface="Carlito"/>
              </a:rPr>
              <a:t>i</a:t>
            </a:r>
            <a:r>
              <a:rPr sz="2800" spc="-5" dirty="0">
                <a:latin typeface="Carlito"/>
                <a:cs typeface="Carlito"/>
              </a:rPr>
              <a:t>s</a:t>
            </a:r>
            <a:r>
              <a:rPr sz="2800" dirty="0">
                <a:latin typeface="Carlito"/>
                <a:cs typeface="Carlito"/>
              </a:rPr>
              <a:t>	t</a:t>
            </a:r>
            <a:r>
              <a:rPr sz="2800" spc="-10" dirty="0">
                <a:latin typeface="Carlito"/>
                <a:cs typeface="Carlito"/>
              </a:rPr>
              <a:t>h</a:t>
            </a:r>
            <a:r>
              <a:rPr sz="2800" spc="-5" dirty="0">
                <a:latin typeface="Carlito"/>
                <a:cs typeface="Carlito"/>
              </a:rPr>
              <a:t>e</a:t>
            </a:r>
            <a:r>
              <a:rPr sz="2800" dirty="0">
                <a:latin typeface="Carlito"/>
                <a:cs typeface="Carlito"/>
              </a:rPr>
              <a:t>	</a:t>
            </a:r>
            <a:r>
              <a:rPr sz="2800" spc="-10" dirty="0">
                <a:latin typeface="Carlito"/>
                <a:cs typeface="Carlito"/>
              </a:rPr>
              <a:t>bes</a:t>
            </a:r>
            <a:r>
              <a:rPr sz="2800" spc="-5" dirty="0">
                <a:latin typeface="Carlito"/>
                <a:cs typeface="Carlito"/>
              </a:rPr>
              <a:t>t</a:t>
            </a:r>
            <a:r>
              <a:rPr sz="2800" dirty="0">
                <a:latin typeface="Carlito"/>
                <a:cs typeface="Carlito"/>
              </a:rPr>
              <a:t>	</a:t>
            </a:r>
            <a:r>
              <a:rPr sz="2800" spc="-10" dirty="0">
                <a:latin typeface="Carlito"/>
                <a:cs typeface="Carlito"/>
              </a:rPr>
              <a:t>si</a:t>
            </a:r>
            <a:r>
              <a:rPr sz="2800" dirty="0">
                <a:latin typeface="Carlito"/>
                <a:cs typeface="Carlito"/>
              </a:rPr>
              <a:t>n</a:t>
            </a:r>
            <a:r>
              <a:rPr sz="2800" spc="-5" dirty="0">
                <a:latin typeface="Carlito"/>
                <a:cs typeface="Carlito"/>
              </a:rPr>
              <a:t>gle</a:t>
            </a:r>
            <a:r>
              <a:rPr sz="2800" dirty="0">
                <a:latin typeface="Carlito"/>
                <a:cs typeface="Carlito"/>
              </a:rPr>
              <a:t>	</a:t>
            </a:r>
            <a:r>
              <a:rPr sz="2800" spc="-5" dirty="0">
                <a:latin typeface="Carlito"/>
                <a:cs typeface="Carlito"/>
              </a:rPr>
              <a:t>meas</a:t>
            </a:r>
            <a:r>
              <a:rPr sz="2800" dirty="0">
                <a:latin typeface="Carlito"/>
                <a:cs typeface="Carlito"/>
              </a:rPr>
              <a:t>u</a:t>
            </a:r>
            <a:r>
              <a:rPr sz="2800" spc="-5" dirty="0">
                <a:latin typeface="Carlito"/>
                <a:cs typeface="Carlito"/>
              </a:rPr>
              <a:t>re</a:t>
            </a:r>
            <a:r>
              <a:rPr sz="2800" dirty="0">
                <a:latin typeface="Carlito"/>
                <a:cs typeface="Carlito"/>
              </a:rPr>
              <a:t>	</a:t>
            </a:r>
            <a:r>
              <a:rPr sz="2800" spc="-5" dirty="0">
                <a:latin typeface="Carlito"/>
                <a:cs typeface="Carlito"/>
              </a:rPr>
              <a:t>of</a:t>
            </a:r>
            <a:r>
              <a:rPr sz="2800" dirty="0">
                <a:latin typeface="Carlito"/>
                <a:cs typeface="Carlito"/>
              </a:rPr>
              <a:t>	t</a:t>
            </a:r>
            <a:r>
              <a:rPr sz="2800" spc="-10" dirty="0">
                <a:latin typeface="Carlito"/>
                <a:cs typeface="Carlito"/>
              </a:rPr>
              <a:t>h</a:t>
            </a:r>
            <a:r>
              <a:rPr sz="2800" spc="-5" dirty="0">
                <a:latin typeface="Carlito"/>
                <a:cs typeface="Carlito"/>
              </a:rPr>
              <a:t>e</a:t>
            </a:r>
            <a:r>
              <a:rPr sz="2800" dirty="0">
                <a:latin typeface="Carlito"/>
                <a:cs typeface="Carlito"/>
              </a:rPr>
              <a:t>	</a:t>
            </a:r>
            <a:r>
              <a:rPr sz="2800" spc="-5" dirty="0">
                <a:latin typeface="Carlito"/>
                <a:cs typeface="Carlito"/>
              </a:rPr>
              <a:t>e</a:t>
            </a:r>
            <a:r>
              <a:rPr sz="2800" dirty="0">
                <a:latin typeface="Carlito"/>
                <a:cs typeface="Carlito"/>
              </a:rPr>
              <a:t>c</a:t>
            </a:r>
            <a:r>
              <a:rPr sz="2800" spc="-10" dirty="0">
                <a:latin typeface="Carlito"/>
                <a:cs typeface="Carlito"/>
              </a:rPr>
              <a:t>ono</a:t>
            </a:r>
            <a:r>
              <a:rPr sz="2800" spc="-5" dirty="0">
                <a:latin typeface="Carlito"/>
                <a:cs typeface="Carlito"/>
              </a:rPr>
              <a:t>mic  </a:t>
            </a:r>
            <a:r>
              <a:rPr sz="2800" spc="-10" dirty="0">
                <a:latin typeface="Carlito"/>
                <a:cs typeface="Carlito"/>
              </a:rPr>
              <a:t>well-being </a:t>
            </a:r>
            <a:r>
              <a:rPr sz="2800" spc="-5" dirty="0">
                <a:latin typeface="Carlito"/>
                <a:cs typeface="Carlito"/>
              </a:rPr>
              <a:t>of a</a:t>
            </a:r>
            <a:r>
              <a:rPr sz="2800" spc="25" dirty="0">
                <a:latin typeface="Carlito"/>
                <a:cs typeface="Carlito"/>
              </a:rPr>
              <a:t> </a:t>
            </a:r>
            <a:r>
              <a:rPr sz="2800" spc="-10" dirty="0">
                <a:latin typeface="Carlito"/>
                <a:cs typeface="Carlito"/>
              </a:rPr>
              <a:t>society.</a:t>
            </a:r>
            <a:endParaRPr sz="2800" dirty="0">
              <a:latin typeface="Carlito"/>
              <a:cs typeface="Carlito"/>
            </a:endParaRPr>
          </a:p>
          <a:p>
            <a:pPr marL="321945" marR="5080" indent="-309880" algn="just">
              <a:lnSpc>
                <a:spcPts val="3250"/>
              </a:lnSpc>
              <a:spcBef>
                <a:spcPts val="1315"/>
              </a:spcBef>
              <a:buSzPct val="69642"/>
              <a:buFont typeface="Wingdings"/>
              <a:buChar char=""/>
              <a:tabLst>
                <a:tab pos="322580" algn="l"/>
                <a:tab pos="1282065" algn="l"/>
                <a:tab pos="2101850" algn="l"/>
                <a:tab pos="3437254" algn="l"/>
                <a:tab pos="4366895" algn="l"/>
                <a:tab pos="5025390" algn="l"/>
                <a:tab pos="5840730" algn="l"/>
                <a:tab pos="7242175" algn="l"/>
              </a:tabLst>
            </a:pPr>
            <a:r>
              <a:rPr sz="2800" spc="-5" dirty="0">
                <a:latin typeface="Carlito"/>
                <a:cs typeface="Carlito"/>
              </a:rPr>
              <a:t>GDP	</a:t>
            </a:r>
            <a:r>
              <a:rPr sz="2800" spc="-10" dirty="0">
                <a:latin typeface="Carlito"/>
                <a:cs typeface="Carlito"/>
              </a:rPr>
              <a:t>pe</a:t>
            </a:r>
            <a:r>
              <a:rPr sz="2800" spc="-5" dirty="0">
                <a:latin typeface="Carlito"/>
                <a:cs typeface="Carlito"/>
              </a:rPr>
              <a:t>r</a:t>
            </a:r>
            <a:r>
              <a:rPr sz="2800" dirty="0">
                <a:latin typeface="Carlito"/>
                <a:cs typeface="Carlito"/>
              </a:rPr>
              <a:t>	</a:t>
            </a:r>
            <a:r>
              <a:rPr sz="2800" spc="-10" dirty="0">
                <a:latin typeface="Carlito"/>
                <a:cs typeface="Carlito"/>
              </a:rPr>
              <a:t>pers</a:t>
            </a:r>
            <a:r>
              <a:rPr sz="2800" spc="5" dirty="0">
                <a:latin typeface="Carlito"/>
                <a:cs typeface="Carlito"/>
              </a:rPr>
              <a:t>o</a:t>
            </a:r>
            <a:r>
              <a:rPr sz="2800" spc="-5" dirty="0">
                <a:latin typeface="Carlito"/>
                <a:cs typeface="Carlito"/>
              </a:rPr>
              <a:t>n</a:t>
            </a:r>
            <a:r>
              <a:rPr sz="2800" dirty="0">
                <a:latin typeface="Carlito"/>
                <a:cs typeface="Carlito"/>
              </a:rPr>
              <a:t>	</a:t>
            </a:r>
            <a:r>
              <a:rPr sz="2800" spc="-5" dirty="0">
                <a:latin typeface="Carlito"/>
                <a:cs typeface="Carlito"/>
              </a:rPr>
              <a:t>tel</a:t>
            </a:r>
            <a:r>
              <a:rPr sz="2800" spc="-20" dirty="0">
                <a:latin typeface="Carlito"/>
                <a:cs typeface="Carlito"/>
              </a:rPr>
              <a:t>l</a:t>
            </a:r>
            <a:r>
              <a:rPr sz="2800" spc="-5" dirty="0">
                <a:latin typeface="Carlito"/>
                <a:cs typeface="Carlito"/>
              </a:rPr>
              <a:t>s</a:t>
            </a:r>
            <a:r>
              <a:rPr sz="2800" dirty="0">
                <a:latin typeface="Carlito"/>
                <a:cs typeface="Carlito"/>
              </a:rPr>
              <a:t>	u</a:t>
            </a:r>
            <a:r>
              <a:rPr sz="2800" spc="-5" dirty="0">
                <a:latin typeface="Carlito"/>
                <a:cs typeface="Carlito"/>
              </a:rPr>
              <a:t>s</a:t>
            </a:r>
            <a:r>
              <a:rPr sz="2800" dirty="0">
                <a:latin typeface="Carlito"/>
                <a:cs typeface="Carlito"/>
              </a:rPr>
              <a:t>	t</a:t>
            </a:r>
            <a:r>
              <a:rPr sz="2800" spc="-10" dirty="0">
                <a:latin typeface="Carlito"/>
                <a:cs typeface="Carlito"/>
              </a:rPr>
              <a:t>h</a:t>
            </a:r>
            <a:r>
              <a:rPr sz="2800" spc="-5" dirty="0">
                <a:latin typeface="Carlito"/>
                <a:cs typeface="Carlito"/>
              </a:rPr>
              <a:t>e</a:t>
            </a:r>
            <a:r>
              <a:rPr sz="2800" dirty="0">
                <a:latin typeface="Carlito"/>
                <a:cs typeface="Carlito"/>
              </a:rPr>
              <a:t>	</a:t>
            </a:r>
            <a:r>
              <a:rPr sz="2800" spc="-5" dirty="0">
                <a:latin typeface="Carlito"/>
                <a:cs typeface="Carlito"/>
              </a:rPr>
              <a:t>i</a:t>
            </a:r>
            <a:r>
              <a:rPr sz="2800" spc="5" dirty="0">
                <a:latin typeface="Carlito"/>
                <a:cs typeface="Carlito"/>
              </a:rPr>
              <a:t>n</a:t>
            </a:r>
            <a:r>
              <a:rPr sz="2800" spc="-5" dirty="0">
                <a:latin typeface="Carlito"/>
                <a:cs typeface="Carlito"/>
              </a:rPr>
              <a:t>come</a:t>
            </a:r>
            <a:r>
              <a:rPr sz="2800" dirty="0">
                <a:latin typeface="Carlito"/>
                <a:cs typeface="Carlito"/>
              </a:rPr>
              <a:t>	</a:t>
            </a:r>
            <a:r>
              <a:rPr sz="2800" spc="-5" dirty="0">
                <a:latin typeface="Carlito"/>
                <a:cs typeface="Carlito"/>
              </a:rPr>
              <a:t>a</a:t>
            </a:r>
            <a:r>
              <a:rPr sz="2800" spc="5" dirty="0">
                <a:latin typeface="Carlito"/>
                <a:cs typeface="Carlito"/>
              </a:rPr>
              <a:t>n</a:t>
            </a:r>
            <a:r>
              <a:rPr sz="2800" spc="-5" dirty="0">
                <a:latin typeface="Carlito"/>
                <a:cs typeface="Carlito"/>
              </a:rPr>
              <a:t>d  expenditure of the average </a:t>
            </a:r>
            <a:r>
              <a:rPr sz="2800" spc="-10" dirty="0">
                <a:latin typeface="Carlito"/>
                <a:cs typeface="Carlito"/>
              </a:rPr>
              <a:t>person in </a:t>
            </a:r>
            <a:r>
              <a:rPr sz="2800" spc="-5" dirty="0">
                <a:latin typeface="Carlito"/>
                <a:cs typeface="Carlito"/>
              </a:rPr>
              <a:t>the</a:t>
            </a:r>
            <a:r>
              <a:rPr sz="2800" spc="95" dirty="0">
                <a:latin typeface="Carlito"/>
                <a:cs typeface="Carlito"/>
              </a:rPr>
              <a:t> </a:t>
            </a:r>
            <a:r>
              <a:rPr sz="2800" spc="-5" dirty="0">
                <a:latin typeface="Carlito"/>
                <a:cs typeface="Carlito"/>
              </a:rPr>
              <a:t>economy.</a:t>
            </a:r>
            <a:endParaRPr sz="2800" dirty="0">
              <a:latin typeface="Carlito"/>
              <a:cs typeface="Carlito"/>
            </a:endParaRPr>
          </a:p>
        </p:txBody>
      </p:sp>
      <p:sp>
        <p:nvSpPr>
          <p:cNvPr id="4" name="object 3"/>
          <p:cNvSpPr txBox="1"/>
          <p:nvPr/>
        </p:nvSpPr>
        <p:spPr>
          <a:xfrm>
            <a:off x="673100" y="4038600"/>
            <a:ext cx="7798434" cy="1896032"/>
          </a:xfrm>
          <a:prstGeom prst="rect">
            <a:avLst/>
          </a:prstGeom>
        </p:spPr>
        <p:txBody>
          <a:bodyPr vert="horz" wrap="square" lIns="0" tIns="36195" rIns="0" bIns="0" rtlCol="0">
            <a:spAutoFit/>
          </a:bodyPr>
          <a:lstStyle/>
          <a:p>
            <a:pPr marL="321945" marR="6985" indent="-309880" algn="just">
              <a:lnSpc>
                <a:spcPts val="3260"/>
              </a:lnSpc>
              <a:spcBef>
                <a:spcPts val="285"/>
              </a:spcBef>
              <a:buSzPct val="69642"/>
              <a:buFont typeface="Wingdings"/>
              <a:buChar char=""/>
              <a:tabLst>
                <a:tab pos="322580" algn="l"/>
              </a:tabLst>
            </a:pPr>
            <a:r>
              <a:rPr sz="2800" spc="-5" dirty="0">
                <a:latin typeface="Carlito"/>
                <a:cs typeface="Carlito"/>
              </a:rPr>
              <a:t>Higher GDP </a:t>
            </a:r>
            <a:r>
              <a:rPr sz="2800" spc="-10" dirty="0">
                <a:latin typeface="Carlito"/>
                <a:cs typeface="Carlito"/>
              </a:rPr>
              <a:t>per person </a:t>
            </a:r>
            <a:r>
              <a:rPr sz="2800" spc="-5" dirty="0">
                <a:latin typeface="Carlito"/>
                <a:cs typeface="Carlito"/>
              </a:rPr>
              <a:t>indicates a higher standard  of </a:t>
            </a:r>
            <a:r>
              <a:rPr sz="2800" spc="-10" dirty="0">
                <a:latin typeface="Carlito"/>
                <a:cs typeface="Carlito"/>
              </a:rPr>
              <a:t>living.</a:t>
            </a:r>
            <a:endParaRPr sz="2800" dirty="0">
              <a:latin typeface="Carlito"/>
              <a:cs typeface="Carlito"/>
            </a:endParaRPr>
          </a:p>
          <a:p>
            <a:pPr marL="321945" marR="5080" indent="-309880" algn="just">
              <a:lnSpc>
                <a:spcPts val="3250"/>
              </a:lnSpc>
              <a:spcBef>
                <a:spcPts val="1315"/>
              </a:spcBef>
              <a:buSzPct val="69642"/>
              <a:buFont typeface="Wingdings"/>
              <a:buChar char=""/>
              <a:tabLst>
                <a:tab pos="322580" algn="l"/>
              </a:tabLst>
            </a:pPr>
            <a:r>
              <a:rPr sz="2800" spc="-5" dirty="0">
                <a:latin typeface="Carlito"/>
                <a:cs typeface="Carlito"/>
              </a:rPr>
              <a:t>GDP </a:t>
            </a:r>
            <a:r>
              <a:rPr sz="2800" dirty="0">
                <a:latin typeface="Carlito"/>
                <a:cs typeface="Carlito"/>
              </a:rPr>
              <a:t>is </a:t>
            </a:r>
            <a:r>
              <a:rPr sz="2800" spc="-5" dirty="0">
                <a:latin typeface="Carlito"/>
                <a:cs typeface="Carlito"/>
              </a:rPr>
              <a:t>not a </a:t>
            </a:r>
            <a:r>
              <a:rPr sz="2800" spc="-10" dirty="0">
                <a:latin typeface="Carlito"/>
                <a:cs typeface="Carlito"/>
              </a:rPr>
              <a:t>perfect </a:t>
            </a:r>
            <a:r>
              <a:rPr sz="2800" spc="-5" dirty="0">
                <a:latin typeface="Carlito"/>
                <a:cs typeface="Carlito"/>
              </a:rPr>
              <a:t>measure of the </a:t>
            </a:r>
            <a:r>
              <a:rPr sz="2800" spc="-10" dirty="0">
                <a:latin typeface="Carlito"/>
                <a:cs typeface="Carlito"/>
              </a:rPr>
              <a:t>happiness </a:t>
            </a:r>
            <a:r>
              <a:rPr sz="2800" spc="-5" dirty="0">
                <a:latin typeface="Carlito"/>
                <a:cs typeface="Carlito"/>
              </a:rPr>
              <a:t>or  </a:t>
            </a:r>
            <a:r>
              <a:rPr sz="2800" spc="-10" dirty="0">
                <a:latin typeface="Carlito"/>
                <a:cs typeface="Carlito"/>
              </a:rPr>
              <a:t>quality </a:t>
            </a:r>
            <a:r>
              <a:rPr sz="2800" spc="-5" dirty="0">
                <a:latin typeface="Carlito"/>
                <a:cs typeface="Carlito"/>
              </a:rPr>
              <a:t>of </a:t>
            </a:r>
            <a:r>
              <a:rPr sz="2800" spc="-10" dirty="0">
                <a:latin typeface="Carlito"/>
                <a:cs typeface="Carlito"/>
              </a:rPr>
              <a:t>life,</a:t>
            </a:r>
            <a:r>
              <a:rPr sz="2800" spc="25" dirty="0">
                <a:latin typeface="Carlito"/>
                <a:cs typeface="Carlito"/>
              </a:rPr>
              <a:t> </a:t>
            </a:r>
            <a:r>
              <a:rPr sz="2800" spc="-10" dirty="0">
                <a:latin typeface="Carlito"/>
                <a:cs typeface="Carlito"/>
              </a:rPr>
              <a:t>however.</a:t>
            </a:r>
            <a:endParaRPr sz="2800" dirty="0">
              <a:latin typeface="Carlito"/>
              <a:cs typeface="Carlito"/>
            </a:endParaRPr>
          </a:p>
        </p:txBody>
      </p:sp>
    </p:spTree>
    <p:extLst>
      <p:ext uri="{BB962C8B-B14F-4D97-AF65-F5344CB8AC3E}">
        <p14:creationId xmlns:p14="http://schemas.microsoft.com/office/powerpoint/2010/main" val="2622117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4800" y="1066800"/>
            <a:ext cx="7924800" cy="3768725"/>
          </a:xfrm>
          <a:prstGeom prst="rect">
            <a:avLst/>
          </a:prstGeom>
        </p:spPr>
        <p:txBody>
          <a:bodyPr vert="horz" wrap="square" lIns="0" tIns="36195" rIns="0" bIns="0" rtlCol="0">
            <a:spAutoFit/>
          </a:bodyPr>
          <a:lstStyle/>
          <a:p>
            <a:pPr marL="321945" marR="450850" indent="-309880">
              <a:lnSpc>
                <a:spcPts val="3260"/>
              </a:lnSpc>
              <a:spcBef>
                <a:spcPts val="285"/>
              </a:spcBef>
              <a:buSzPct val="80357"/>
              <a:buFont typeface="Wingdings"/>
              <a:buChar char=""/>
              <a:tabLst>
                <a:tab pos="322580" algn="l"/>
              </a:tabLst>
            </a:pPr>
            <a:r>
              <a:rPr sz="2800" spc="-10" dirty="0">
                <a:latin typeface="Carlito"/>
                <a:cs typeface="Carlito"/>
              </a:rPr>
              <a:t>Some </a:t>
            </a:r>
            <a:r>
              <a:rPr sz="2800" spc="-5" dirty="0">
                <a:latin typeface="Carlito"/>
                <a:cs typeface="Carlito"/>
              </a:rPr>
              <a:t>things that </a:t>
            </a:r>
            <a:r>
              <a:rPr sz="2800" spc="-10" dirty="0">
                <a:latin typeface="Carlito"/>
                <a:cs typeface="Carlito"/>
              </a:rPr>
              <a:t>contribute </a:t>
            </a:r>
            <a:r>
              <a:rPr sz="2800" spc="-5" dirty="0">
                <a:latin typeface="Carlito"/>
                <a:cs typeface="Carlito"/>
              </a:rPr>
              <a:t>to well-being are </a:t>
            </a:r>
            <a:r>
              <a:rPr sz="2800" spc="-10" dirty="0">
                <a:latin typeface="Carlito"/>
                <a:cs typeface="Carlito"/>
              </a:rPr>
              <a:t>not  included </a:t>
            </a:r>
            <a:r>
              <a:rPr sz="2800" spc="-5" dirty="0">
                <a:latin typeface="Carlito"/>
                <a:cs typeface="Carlito"/>
              </a:rPr>
              <a:t>in</a:t>
            </a:r>
            <a:r>
              <a:rPr sz="2800" spc="35" dirty="0">
                <a:latin typeface="Carlito"/>
                <a:cs typeface="Carlito"/>
              </a:rPr>
              <a:t> </a:t>
            </a:r>
            <a:r>
              <a:rPr sz="2800" spc="-5" dirty="0">
                <a:latin typeface="Carlito"/>
                <a:cs typeface="Carlito"/>
              </a:rPr>
              <a:t>GDP.</a:t>
            </a:r>
            <a:endParaRPr sz="2800" dirty="0">
              <a:latin typeface="Carlito"/>
              <a:cs typeface="Carlito"/>
            </a:endParaRPr>
          </a:p>
          <a:p>
            <a:pPr marL="685800" lvl="1" indent="-259715">
              <a:lnSpc>
                <a:spcPct val="100000"/>
              </a:lnSpc>
              <a:spcBef>
                <a:spcPts val="1115"/>
              </a:spcBef>
              <a:buClr>
                <a:srgbClr val="808080"/>
              </a:buClr>
              <a:buSzPct val="69642"/>
              <a:buFont typeface="Wingdings"/>
              <a:buChar char=""/>
              <a:tabLst>
                <a:tab pos="686435" algn="l"/>
              </a:tabLst>
            </a:pPr>
            <a:r>
              <a:rPr sz="2800" spc="-10" dirty="0">
                <a:latin typeface="Carlito"/>
                <a:cs typeface="Carlito"/>
              </a:rPr>
              <a:t>The </a:t>
            </a:r>
            <a:r>
              <a:rPr sz="2800" spc="-5" dirty="0">
                <a:latin typeface="Carlito"/>
                <a:cs typeface="Carlito"/>
              </a:rPr>
              <a:t>value of</a:t>
            </a:r>
            <a:r>
              <a:rPr sz="2800" spc="5" dirty="0">
                <a:latin typeface="Carlito"/>
                <a:cs typeface="Carlito"/>
              </a:rPr>
              <a:t> </a:t>
            </a:r>
            <a:r>
              <a:rPr sz="2800" spc="-10" dirty="0">
                <a:latin typeface="Carlito"/>
                <a:cs typeface="Carlito"/>
              </a:rPr>
              <a:t>leisure.</a:t>
            </a:r>
            <a:endParaRPr sz="2800" dirty="0">
              <a:latin typeface="Carlito"/>
              <a:cs typeface="Carlito"/>
            </a:endParaRPr>
          </a:p>
          <a:p>
            <a:pPr marL="685800" lvl="1" indent="-259715">
              <a:lnSpc>
                <a:spcPct val="100000"/>
              </a:lnSpc>
              <a:spcBef>
                <a:spcPts val="890"/>
              </a:spcBef>
              <a:buClr>
                <a:srgbClr val="808080"/>
              </a:buClr>
              <a:buSzPct val="69642"/>
              <a:buFont typeface="Wingdings"/>
              <a:buChar char=""/>
              <a:tabLst>
                <a:tab pos="686435" algn="l"/>
              </a:tabLst>
            </a:pPr>
            <a:r>
              <a:rPr sz="2800" spc="-10" dirty="0">
                <a:latin typeface="Carlito"/>
                <a:cs typeface="Carlito"/>
              </a:rPr>
              <a:t>The </a:t>
            </a:r>
            <a:r>
              <a:rPr sz="2800" spc="-5" dirty="0">
                <a:latin typeface="Carlito"/>
                <a:cs typeface="Carlito"/>
              </a:rPr>
              <a:t>value of a clean</a:t>
            </a:r>
            <a:r>
              <a:rPr sz="2800" spc="15" dirty="0">
                <a:latin typeface="Carlito"/>
                <a:cs typeface="Carlito"/>
              </a:rPr>
              <a:t> </a:t>
            </a:r>
            <a:r>
              <a:rPr sz="2800" spc="-5" dirty="0">
                <a:latin typeface="Carlito"/>
                <a:cs typeface="Carlito"/>
              </a:rPr>
              <a:t>environment.</a:t>
            </a:r>
            <a:endParaRPr sz="2800" dirty="0">
              <a:latin typeface="Carlito"/>
              <a:cs typeface="Carlito"/>
            </a:endParaRPr>
          </a:p>
          <a:p>
            <a:pPr marL="685800" marR="5080" lvl="1" indent="-259079">
              <a:lnSpc>
                <a:spcPct val="97000"/>
              </a:lnSpc>
              <a:spcBef>
                <a:spcPts val="1000"/>
              </a:spcBef>
              <a:buClr>
                <a:srgbClr val="808080"/>
              </a:buClr>
              <a:buSzPct val="69642"/>
              <a:buFont typeface="Wingdings"/>
              <a:buChar char=""/>
              <a:tabLst>
                <a:tab pos="686435" algn="l"/>
              </a:tabLst>
            </a:pPr>
            <a:r>
              <a:rPr sz="2800" spc="-5" dirty="0">
                <a:latin typeface="Carlito"/>
                <a:cs typeface="Carlito"/>
              </a:rPr>
              <a:t>The value of almost all activity that takes </a:t>
            </a:r>
            <a:r>
              <a:rPr sz="2800" spc="-10" dirty="0">
                <a:latin typeface="Carlito"/>
                <a:cs typeface="Carlito"/>
              </a:rPr>
              <a:t>place  outside </a:t>
            </a:r>
            <a:r>
              <a:rPr sz="2800" spc="-5" dirty="0">
                <a:latin typeface="Carlito"/>
                <a:cs typeface="Carlito"/>
              </a:rPr>
              <a:t>of markets, </a:t>
            </a:r>
            <a:r>
              <a:rPr sz="2800" spc="-10" dirty="0">
                <a:latin typeface="Carlito"/>
                <a:cs typeface="Carlito"/>
              </a:rPr>
              <a:t>such </a:t>
            </a:r>
            <a:r>
              <a:rPr sz="2800" spc="-5" dirty="0">
                <a:latin typeface="Carlito"/>
                <a:cs typeface="Carlito"/>
              </a:rPr>
              <a:t>as the value of the time  </a:t>
            </a:r>
            <a:r>
              <a:rPr sz="2800" spc="-10" dirty="0">
                <a:latin typeface="Carlito"/>
                <a:cs typeface="Carlito"/>
              </a:rPr>
              <a:t>parents spend </a:t>
            </a:r>
            <a:r>
              <a:rPr sz="2800" spc="-5" dirty="0">
                <a:latin typeface="Carlito"/>
                <a:cs typeface="Carlito"/>
              </a:rPr>
              <a:t>with their </a:t>
            </a:r>
            <a:r>
              <a:rPr sz="2800" spc="-10" dirty="0">
                <a:latin typeface="Carlito"/>
                <a:cs typeface="Carlito"/>
              </a:rPr>
              <a:t>children </a:t>
            </a:r>
            <a:r>
              <a:rPr sz="2800" spc="-5" dirty="0">
                <a:latin typeface="Carlito"/>
                <a:cs typeface="Carlito"/>
              </a:rPr>
              <a:t>and the value </a:t>
            </a:r>
            <a:r>
              <a:rPr sz="2800" spc="-10" dirty="0">
                <a:latin typeface="Carlito"/>
                <a:cs typeface="Carlito"/>
              </a:rPr>
              <a:t>of  volunteer</a:t>
            </a:r>
            <a:r>
              <a:rPr sz="2800" spc="5" dirty="0">
                <a:latin typeface="Carlito"/>
                <a:cs typeface="Carlito"/>
              </a:rPr>
              <a:t> </a:t>
            </a:r>
            <a:r>
              <a:rPr sz="2800" spc="-5" dirty="0">
                <a:latin typeface="Carlito"/>
                <a:cs typeface="Carlito"/>
              </a:rPr>
              <a:t>work.</a:t>
            </a:r>
            <a:endParaRPr sz="2800" dirty="0">
              <a:latin typeface="Carlito"/>
              <a:cs typeface="Carlito"/>
            </a:endParaRPr>
          </a:p>
        </p:txBody>
      </p:sp>
    </p:spTree>
    <p:extLst>
      <p:ext uri="{BB962C8B-B14F-4D97-AF65-F5344CB8AC3E}">
        <p14:creationId xmlns:p14="http://schemas.microsoft.com/office/powerpoint/2010/main" val="377855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1143000"/>
            <a:ext cx="8839200" cy="4776820"/>
          </a:xfrm>
          <a:prstGeom prst="rect">
            <a:avLst/>
          </a:prstGeom>
        </p:spPr>
        <p:txBody>
          <a:bodyPr vert="horz" wrap="square" lIns="0" tIns="25400" rIns="0" bIns="0" rtlCol="0">
            <a:spAutoFit/>
          </a:bodyPr>
          <a:lstStyle/>
          <a:p>
            <a:pPr marL="1383665" marR="5080" lvl="3" algn="just">
              <a:lnSpc>
                <a:spcPct val="97000"/>
              </a:lnSpc>
              <a:spcBef>
                <a:spcPts val="200"/>
              </a:spcBef>
              <a:buSzPct val="96428"/>
              <a:tabLst>
                <a:tab pos="330200" algn="l"/>
              </a:tabLst>
            </a:pPr>
            <a:r>
              <a:rPr lang="en-US" sz="2800" spc="-5" dirty="0">
                <a:latin typeface="Carlito"/>
                <a:cs typeface="Carlito"/>
              </a:rPr>
              <a:t>Central Macroeconomic questions:</a:t>
            </a:r>
          </a:p>
          <a:p>
            <a:pPr marL="1383665" marR="5080" lvl="3" algn="just">
              <a:lnSpc>
                <a:spcPct val="97000"/>
              </a:lnSpc>
              <a:spcBef>
                <a:spcPts val="200"/>
              </a:spcBef>
              <a:buSzPct val="96428"/>
              <a:tabLst>
                <a:tab pos="330200" algn="l"/>
              </a:tabLst>
            </a:pPr>
            <a:endParaRPr lang="en-US" sz="2800" spc="-5" dirty="0">
              <a:latin typeface="Carlito"/>
              <a:cs typeface="Carlito"/>
            </a:endParaRPr>
          </a:p>
          <a:p>
            <a:pPr marL="1840865" marR="5080" lvl="3" indent="-457200" algn="just">
              <a:lnSpc>
                <a:spcPct val="97000"/>
              </a:lnSpc>
              <a:spcBef>
                <a:spcPts val="200"/>
              </a:spcBef>
              <a:buSzPct val="96428"/>
              <a:buFont typeface="Arial" panose="020B0604020202020204" pitchFamily="34" charset="0"/>
              <a:buChar char="•"/>
              <a:tabLst>
                <a:tab pos="330200" algn="l"/>
              </a:tabLst>
            </a:pPr>
            <a:r>
              <a:rPr lang="en-US" sz="2800" spc="-5" dirty="0">
                <a:latin typeface="Carlito"/>
                <a:cs typeface="Carlito"/>
              </a:rPr>
              <a:t>Why do output and employment sometimes fall, and how can unemployment be reduced?</a:t>
            </a:r>
          </a:p>
          <a:p>
            <a:pPr marL="1840865" marR="5080" lvl="3" indent="-457200" algn="just">
              <a:lnSpc>
                <a:spcPct val="97000"/>
              </a:lnSpc>
              <a:spcBef>
                <a:spcPts val="200"/>
              </a:spcBef>
              <a:buSzPct val="96428"/>
              <a:buFont typeface="Arial" panose="020B0604020202020204" pitchFamily="34" charset="0"/>
              <a:buChar char="•"/>
              <a:tabLst>
                <a:tab pos="330200" algn="l"/>
              </a:tabLst>
            </a:pPr>
            <a:r>
              <a:rPr lang="en-US" sz="2800" spc="-5" dirty="0">
                <a:latin typeface="Carlito"/>
                <a:cs typeface="Carlito"/>
              </a:rPr>
              <a:t>What are the sources of price inflation, and how can it be kept under control?</a:t>
            </a:r>
          </a:p>
          <a:p>
            <a:pPr marL="1840865" marR="5080" lvl="3" indent="-457200" algn="just">
              <a:lnSpc>
                <a:spcPct val="97000"/>
              </a:lnSpc>
              <a:spcBef>
                <a:spcPts val="200"/>
              </a:spcBef>
              <a:buSzPct val="96428"/>
              <a:buFont typeface="Arial" panose="020B0604020202020204" pitchFamily="34" charset="0"/>
              <a:buChar char="•"/>
              <a:tabLst>
                <a:tab pos="330200" algn="l"/>
              </a:tabLst>
            </a:pPr>
            <a:r>
              <a:rPr lang="en-US" sz="2800" spc="-5" dirty="0">
                <a:latin typeface="Carlito"/>
                <a:cs typeface="Carlito"/>
              </a:rPr>
              <a:t>How can a nation increase its rate of economic growth? </a:t>
            </a:r>
          </a:p>
          <a:p>
            <a:pPr marL="1693545" marR="5080" lvl="3" indent="-309880" algn="just">
              <a:lnSpc>
                <a:spcPct val="97000"/>
              </a:lnSpc>
              <a:spcBef>
                <a:spcPts val="200"/>
              </a:spcBef>
              <a:buSzPct val="96428"/>
              <a:buFont typeface="Wingdings"/>
              <a:buChar char=""/>
              <a:tabLst>
                <a:tab pos="330200" algn="l"/>
              </a:tabLst>
            </a:pPr>
            <a:endParaRPr lang="en-US" sz="2800" spc="-5" dirty="0">
              <a:latin typeface="Carlito"/>
              <a:cs typeface="Carlito"/>
            </a:endParaRPr>
          </a:p>
          <a:p>
            <a:pPr marL="12065" marR="5080" algn="just">
              <a:lnSpc>
                <a:spcPct val="97000"/>
              </a:lnSpc>
              <a:spcBef>
                <a:spcPts val="200"/>
              </a:spcBef>
              <a:buSzPct val="96428"/>
              <a:tabLst>
                <a:tab pos="330200" algn="l"/>
              </a:tabLst>
            </a:pPr>
            <a:endParaRPr lang="en-US" sz="2800" spc="-5" dirty="0">
              <a:latin typeface="Carlito"/>
              <a:cs typeface="Carlito"/>
            </a:endParaRPr>
          </a:p>
        </p:txBody>
      </p:sp>
    </p:spTree>
    <p:extLst>
      <p:ext uri="{BB962C8B-B14F-4D97-AF65-F5344CB8AC3E}">
        <p14:creationId xmlns:p14="http://schemas.microsoft.com/office/powerpoint/2010/main" val="334891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C0C5AE4-DB26-47D6-A7A8-98E35616FABE}"/>
              </a:ext>
            </a:extLst>
          </p:cNvPr>
          <p:cNvGraphicFramePr>
            <a:graphicFrameLocks noGrp="1"/>
          </p:cNvGraphicFramePr>
          <p:nvPr>
            <p:extLst>
              <p:ext uri="{D42A27DB-BD31-4B8C-83A1-F6EECF244321}">
                <p14:modId xmlns:p14="http://schemas.microsoft.com/office/powerpoint/2010/main" val="1899421424"/>
              </p:ext>
            </p:extLst>
          </p:nvPr>
        </p:nvGraphicFramePr>
        <p:xfrm>
          <a:off x="1263546" y="2334260"/>
          <a:ext cx="7010400" cy="21894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171482605"/>
                    </a:ext>
                  </a:extLst>
                </a:gridCol>
                <a:gridCol w="3505200">
                  <a:extLst>
                    <a:ext uri="{9D8B030D-6E8A-4147-A177-3AD203B41FA5}">
                      <a16:colId xmlns:a16="http://schemas.microsoft.com/office/drawing/2014/main" val="390971789"/>
                    </a:ext>
                  </a:extLst>
                </a:gridCol>
              </a:tblGrid>
              <a:tr h="547370">
                <a:tc>
                  <a:txBody>
                    <a:bodyPr/>
                    <a:lstStyle/>
                    <a:p>
                      <a:pPr algn="ctr"/>
                      <a:r>
                        <a:rPr lang="en-IN" dirty="0"/>
                        <a:t>Objectives</a:t>
                      </a:r>
                    </a:p>
                  </a:txBody>
                  <a:tcPr/>
                </a:tc>
                <a:tc>
                  <a:txBody>
                    <a:bodyPr/>
                    <a:lstStyle/>
                    <a:p>
                      <a:pPr algn="ctr"/>
                      <a:r>
                        <a:rPr lang="en-IN" dirty="0"/>
                        <a:t>Instruments</a:t>
                      </a:r>
                    </a:p>
                  </a:txBody>
                  <a:tcPr/>
                </a:tc>
                <a:extLst>
                  <a:ext uri="{0D108BD9-81ED-4DB2-BD59-A6C34878D82A}">
                    <a16:rowId xmlns:a16="http://schemas.microsoft.com/office/drawing/2014/main" val="3522437182"/>
                  </a:ext>
                </a:extLst>
              </a:tr>
              <a:tr h="547370">
                <a:tc>
                  <a:txBody>
                    <a:bodyPr/>
                    <a:lstStyle/>
                    <a:p>
                      <a:pPr algn="ctr"/>
                      <a:r>
                        <a:rPr lang="en-IN" dirty="0"/>
                        <a:t>Output</a:t>
                      </a:r>
                    </a:p>
                  </a:txBody>
                  <a:tcPr/>
                </a:tc>
                <a:tc>
                  <a:txBody>
                    <a:bodyPr/>
                    <a:lstStyle/>
                    <a:p>
                      <a:pPr algn="ctr"/>
                      <a:r>
                        <a:rPr lang="en-IN" dirty="0"/>
                        <a:t>Monetary Policy</a:t>
                      </a:r>
                    </a:p>
                  </a:txBody>
                  <a:tcPr/>
                </a:tc>
                <a:extLst>
                  <a:ext uri="{0D108BD9-81ED-4DB2-BD59-A6C34878D82A}">
                    <a16:rowId xmlns:a16="http://schemas.microsoft.com/office/drawing/2014/main" val="3901841304"/>
                  </a:ext>
                </a:extLst>
              </a:tr>
              <a:tr h="547370">
                <a:tc>
                  <a:txBody>
                    <a:bodyPr/>
                    <a:lstStyle/>
                    <a:p>
                      <a:pPr algn="ctr"/>
                      <a:r>
                        <a:rPr lang="en-IN" dirty="0"/>
                        <a:t>Employment</a:t>
                      </a:r>
                    </a:p>
                  </a:txBody>
                  <a:tcPr/>
                </a:tc>
                <a:tc>
                  <a:txBody>
                    <a:bodyPr/>
                    <a:lstStyle/>
                    <a:p>
                      <a:pPr algn="ctr"/>
                      <a:r>
                        <a:rPr lang="en-IN" dirty="0"/>
                        <a:t>Fiscal Policy</a:t>
                      </a:r>
                    </a:p>
                  </a:txBody>
                  <a:tcPr/>
                </a:tc>
                <a:extLst>
                  <a:ext uri="{0D108BD9-81ED-4DB2-BD59-A6C34878D82A}">
                    <a16:rowId xmlns:a16="http://schemas.microsoft.com/office/drawing/2014/main" val="1163795256"/>
                  </a:ext>
                </a:extLst>
              </a:tr>
              <a:tr h="547370">
                <a:tc>
                  <a:txBody>
                    <a:bodyPr/>
                    <a:lstStyle/>
                    <a:p>
                      <a:pPr algn="ctr"/>
                      <a:r>
                        <a:rPr lang="en-IN" dirty="0"/>
                        <a:t>Price-level stability</a:t>
                      </a:r>
                    </a:p>
                  </a:txBody>
                  <a:tcPr/>
                </a:tc>
                <a:tc>
                  <a:txBody>
                    <a:bodyPr/>
                    <a:lstStyle/>
                    <a:p>
                      <a:pPr algn="ctr"/>
                      <a:endParaRPr lang="en-IN" dirty="0"/>
                    </a:p>
                  </a:txBody>
                  <a:tcPr/>
                </a:tc>
                <a:extLst>
                  <a:ext uri="{0D108BD9-81ED-4DB2-BD59-A6C34878D82A}">
                    <a16:rowId xmlns:a16="http://schemas.microsoft.com/office/drawing/2014/main" val="11353346"/>
                  </a:ext>
                </a:extLst>
              </a:tr>
            </a:tbl>
          </a:graphicData>
        </a:graphic>
      </p:graphicFrame>
      <p:sp>
        <p:nvSpPr>
          <p:cNvPr id="3" name="object 2">
            <a:extLst>
              <a:ext uri="{FF2B5EF4-FFF2-40B4-BE49-F238E27FC236}">
                <a16:creationId xmlns:a16="http://schemas.microsoft.com/office/drawing/2014/main" id="{5C7E6AAF-C681-45F5-92AA-DA5E5278DC9A}"/>
              </a:ext>
            </a:extLst>
          </p:cNvPr>
          <p:cNvSpPr txBox="1">
            <a:spLocks/>
          </p:cNvSpPr>
          <p:nvPr/>
        </p:nvSpPr>
        <p:spPr>
          <a:xfrm>
            <a:off x="571500" y="381000"/>
            <a:ext cx="7696200" cy="1304844"/>
          </a:xfrm>
          <a:prstGeom prst="rect">
            <a:avLst/>
          </a:prstGeom>
        </p:spPr>
        <p:txBody>
          <a:bodyPr vert="horz" wrap="square" lIns="0" tIns="12065" rIns="0" bIns="0" rtlCol="0">
            <a:sp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95"/>
              </a:spcBef>
            </a:pPr>
            <a:r>
              <a:rPr lang="en-US" b="1" i="1" spc="-5" dirty="0">
                <a:latin typeface="Carlito"/>
                <a:cs typeface="Carlito"/>
              </a:rPr>
              <a:t>Objectives and Instruments of Macroeconomics</a:t>
            </a:r>
          </a:p>
        </p:txBody>
      </p:sp>
    </p:spTree>
    <p:extLst>
      <p:ext uri="{BB962C8B-B14F-4D97-AF65-F5344CB8AC3E}">
        <p14:creationId xmlns:p14="http://schemas.microsoft.com/office/powerpoint/2010/main" val="292991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DFC2861-C4A9-44D1-B6D1-D9C532F15835}"/>
              </a:ext>
            </a:extLst>
          </p:cNvPr>
          <p:cNvSpPr txBox="1">
            <a:spLocks/>
          </p:cNvSpPr>
          <p:nvPr/>
        </p:nvSpPr>
        <p:spPr>
          <a:xfrm>
            <a:off x="571500" y="381000"/>
            <a:ext cx="7696200" cy="1304844"/>
          </a:xfrm>
          <a:prstGeom prst="rect">
            <a:avLst/>
          </a:prstGeom>
        </p:spPr>
        <p:txBody>
          <a:bodyPr vert="horz" wrap="square" lIns="0" tIns="12065" rIns="0" bIns="0" rtlCol="0">
            <a:sp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95"/>
              </a:spcBef>
            </a:pPr>
            <a:r>
              <a:rPr lang="en-US" b="1" i="1" spc="-5" dirty="0">
                <a:latin typeface="Carlito"/>
                <a:cs typeface="Carlito"/>
              </a:rPr>
              <a:t>Aggregate Supply and Aggregate Demand</a:t>
            </a:r>
          </a:p>
        </p:txBody>
      </p:sp>
      <p:sp>
        <p:nvSpPr>
          <p:cNvPr id="5" name="Rectangle 5">
            <a:extLst>
              <a:ext uri="{FF2B5EF4-FFF2-40B4-BE49-F238E27FC236}">
                <a16:creationId xmlns:a16="http://schemas.microsoft.com/office/drawing/2014/main" id="{2DA339E1-C68D-4A49-B4D4-1CB03A699A85}"/>
              </a:ext>
            </a:extLst>
          </p:cNvPr>
          <p:cNvSpPr txBox="1">
            <a:spLocks noChangeArrowheads="1"/>
          </p:cNvSpPr>
          <p:nvPr/>
        </p:nvSpPr>
        <p:spPr>
          <a:xfrm>
            <a:off x="108743" y="1828800"/>
            <a:ext cx="8926513" cy="4114800"/>
          </a:xfrm>
          <a:prstGeom prst="rect">
            <a:avLst/>
          </a:prstGeom>
        </p:spPr>
        <p:txBody>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r>
              <a:rPr lang="en-GB" dirty="0"/>
              <a:t>Aggregate Supply - </a:t>
            </a:r>
            <a:r>
              <a:rPr lang="en-IN" b="1" dirty="0"/>
              <a:t>Aggregate supply</a:t>
            </a:r>
            <a:r>
              <a:rPr lang="en-IN" dirty="0"/>
              <a:t> is the total quantity of output firms will produce and sell—in other words, the real GDP.</a:t>
            </a:r>
          </a:p>
          <a:p>
            <a:pPr algn="just"/>
            <a:endParaRPr lang="en-IN" dirty="0"/>
          </a:p>
          <a:p>
            <a:pPr algn="just"/>
            <a:r>
              <a:rPr lang="en-IN" dirty="0"/>
              <a:t>The upward-sloping </a:t>
            </a:r>
            <a:r>
              <a:rPr lang="en-IN" b="1" dirty="0"/>
              <a:t>aggregate supply curve</a:t>
            </a:r>
            <a:r>
              <a:rPr lang="en-IN" dirty="0"/>
              <a:t>—also known as the </a:t>
            </a:r>
            <a:r>
              <a:rPr lang="en-IN" b="1" dirty="0"/>
              <a:t>short run aggregate supply curve</a:t>
            </a:r>
            <a:r>
              <a:rPr lang="en-IN" dirty="0"/>
              <a:t>—shows the positive relationship between price level and real GDP in the short run.</a:t>
            </a:r>
            <a:r>
              <a:rPr lang="en-GB" dirty="0"/>
              <a:t> </a:t>
            </a:r>
          </a:p>
          <a:p>
            <a:pPr algn="just"/>
            <a:endParaRPr lang="en-GB" dirty="0"/>
          </a:p>
          <a:p>
            <a:pPr algn="just"/>
            <a:endParaRPr lang="en-GB" dirty="0"/>
          </a:p>
        </p:txBody>
      </p:sp>
    </p:spTree>
    <p:extLst>
      <p:ext uri="{BB962C8B-B14F-4D97-AF65-F5344CB8AC3E}">
        <p14:creationId xmlns:p14="http://schemas.microsoft.com/office/powerpoint/2010/main" val="119241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checkerboard(across)">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Lst>
</file>

<file path=ppt/tags/tag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Lst>
</file>

<file path=ppt/tags/tag3.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Lst>
</file>

<file path=ppt/tags/tag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4238</TotalTime>
  <Words>1835</Words>
  <Application>Microsoft Office PowerPoint</Application>
  <PresentationFormat>On-screen Show (4:3)</PresentationFormat>
  <Paragraphs>434</Paragraphs>
  <Slides>61</Slides>
  <Notes>17</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Ion</vt:lpstr>
      <vt:lpstr>Macroeconomics</vt:lpstr>
      <vt:lpstr>Macroeconomics deals with the economy as a whole.    It examines the forces  that affect many firms, consumers and workers at the same time.    It studies the behaviour of economic aggregates such  as aggregate income, consumption, investment, and  the overall level of prices.</vt:lpstr>
      <vt:lpstr>Major Concerns of Macro Economics</vt:lpstr>
      <vt:lpstr>Importance of Macro Economics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National Income Terms</vt:lpstr>
      <vt:lpstr>What is National Income?</vt:lpstr>
      <vt:lpstr>Gross Domestic Product (GDP)</vt:lpstr>
      <vt:lpstr>Example:  Pricing of one pen Rs. 20/-</vt:lpstr>
      <vt:lpstr>Product (or Output) Method</vt:lpstr>
      <vt:lpstr>Income Method</vt:lpstr>
      <vt:lpstr>Expenditure method</vt:lpstr>
      <vt:lpstr>Expenditure method</vt:lpstr>
      <vt:lpstr>Components of National Income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GDP DEFLATOR</vt:lpstr>
      <vt:lpstr>GDP deflator calculations using the nominal and real GDP calculations (refer previous example)</vt:lpstr>
      <vt:lpstr>Using GDP deflator to calculate inflation</vt:lpstr>
      <vt:lpstr>PowerPoint Presentation</vt:lpstr>
      <vt:lpstr>INFLATION</vt:lpstr>
      <vt:lpstr>PowerPoint Presentation</vt:lpstr>
      <vt:lpstr>PowerPoint Presentation</vt:lpstr>
      <vt:lpstr>PowerPoint Presentation</vt:lpstr>
      <vt:lpstr>Example</vt:lpstr>
      <vt:lpstr>Consumer Price Index (CPI)</vt:lpstr>
      <vt:lpstr>PowerPoint Presentation</vt:lpstr>
      <vt:lpstr>Steps to calculate inflation using CPI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Domestic Product and  Net National Product</vt:lpstr>
      <vt:lpstr>Per Capital Income and Personal  Income</vt:lpstr>
      <vt:lpstr>PowerPoint Presentation</vt:lpstr>
      <vt:lpstr>GDP and Economic  Well-Being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 Economics</dc:title>
  <dc:creator>MAX</dc:creator>
  <cp:lastModifiedBy>Shreya Sawant</cp:lastModifiedBy>
  <cp:revision>75</cp:revision>
  <dcterms:created xsi:type="dcterms:W3CDTF">2021-04-21T05:40:49Z</dcterms:created>
  <dcterms:modified xsi:type="dcterms:W3CDTF">2022-06-02T11:37:24Z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2016-03-19T00:00:00Z</vt:filetime>
  </property>
  <property fmtid="{D5CDD505-2E9C-101B-9397-08002B2CF9AE}" pid="3" name="Creator">
    <vt:lpwstr>Microsoft® PowerPoint® 2013</vt:lpwstr>
  </property>
  <property fmtid="{D5CDD505-2E9C-101B-9397-08002B2CF9AE}" pid="4" name="LastSaved">
    <vt:filetime>2021-04-21T00:00:00Z</vt:filetime>
  </property>
</Properties>
</file>